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418" r:id="rId2"/>
    <p:sldId id="389" r:id="rId3"/>
    <p:sldId id="342" r:id="rId4"/>
    <p:sldId id="397" r:id="rId5"/>
    <p:sldId id="398" r:id="rId6"/>
    <p:sldId id="399" r:id="rId7"/>
    <p:sldId id="400" r:id="rId8"/>
    <p:sldId id="401" r:id="rId9"/>
    <p:sldId id="402" r:id="rId10"/>
    <p:sldId id="404" r:id="rId11"/>
    <p:sldId id="411" r:id="rId12"/>
    <p:sldId id="341" r:id="rId13"/>
    <p:sldId id="406" r:id="rId14"/>
    <p:sldId id="360" r:id="rId15"/>
    <p:sldId id="405" r:id="rId16"/>
    <p:sldId id="407" r:id="rId17"/>
    <p:sldId id="410" r:id="rId18"/>
    <p:sldId id="408" r:id="rId19"/>
    <p:sldId id="412" r:id="rId20"/>
    <p:sldId id="413" r:id="rId21"/>
    <p:sldId id="414" r:id="rId22"/>
    <p:sldId id="409" r:id="rId23"/>
    <p:sldId id="415" r:id="rId24"/>
    <p:sldId id="416" r:id="rId25"/>
    <p:sldId id="285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09"/>
    <p:restoredTop sz="84225"/>
  </p:normalViewPr>
  <p:slideViewPr>
    <p:cSldViewPr snapToGrid="0">
      <p:cViewPr varScale="1">
        <p:scale>
          <a:sx n="96" d="100"/>
          <a:sy n="96" d="100"/>
        </p:scale>
        <p:origin x="20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723FA-2E77-0F48-BF29-06B7B29F4755}" type="datetimeFigureOut">
              <a:rPr lang="it-IT" smtClean="0"/>
              <a:t>13/04/24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D8DDF-CCE5-3349-BAB1-CB02987E81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77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683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68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7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b="0" dirty="0"/>
          </a:p>
          <a:p>
            <a:pPr marL="0" lvl="0" indent="0">
              <a:buNone/>
            </a:pPr>
            <a:endParaRPr lang="it-IT" sz="2000" b="0" dirty="0"/>
          </a:p>
          <a:p>
            <a:pPr marL="0" lvl="0" indent="0">
              <a:buNone/>
            </a:pPr>
            <a:endParaRPr lang="it-IT" sz="2000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898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36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b="0" dirty="0"/>
          </a:p>
          <a:p>
            <a:pPr marL="0" lvl="0" indent="0">
              <a:buNone/>
            </a:pPr>
            <a:endParaRPr lang="it-IT" sz="2000" b="0" dirty="0"/>
          </a:p>
          <a:p>
            <a:pPr marL="0" lvl="0" indent="0">
              <a:buNone/>
            </a:pPr>
            <a:endParaRPr lang="it-IT" sz="2000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511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b="0" dirty="0"/>
          </a:p>
          <a:p>
            <a:pPr marL="0" indent="0">
              <a:buNone/>
            </a:pPr>
            <a:endParaRPr lang="it-IT" sz="2000" b="0" dirty="0"/>
          </a:p>
          <a:p>
            <a:pPr marL="0" lvl="0" indent="0">
              <a:buNone/>
            </a:pPr>
            <a:endParaRPr lang="it-IT" sz="2000" b="0" dirty="0"/>
          </a:p>
          <a:p>
            <a:pPr marL="0" lvl="0" indent="0">
              <a:buNone/>
            </a:pPr>
            <a:endParaRPr lang="it-IT" sz="2000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496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287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b="0" dirty="0"/>
          </a:p>
          <a:p>
            <a:pPr marL="0" indent="0">
              <a:buNone/>
            </a:pPr>
            <a:endParaRPr lang="it-IT" sz="2000" b="0" dirty="0"/>
          </a:p>
          <a:p>
            <a:pPr marL="0" indent="0">
              <a:buNone/>
            </a:pPr>
            <a:endParaRPr lang="it-IT" sz="2000" b="0" dirty="0"/>
          </a:p>
          <a:p>
            <a:pPr marL="0" lvl="0" indent="0">
              <a:buNone/>
            </a:pPr>
            <a:endParaRPr lang="it-IT" sz="2000" b="0" dirty="0"/>
          </a:p>
          <a:p>
            <a:pPr marL="0" lvl="0" indent="0">
              <a:buNone/>
            </a:pPr>
            <a:endParaRPr lang="it-IT" sz="2000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109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759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b="0" dirty="0"/>
          </a:p>
          <a:p>
            <a:pPr marL="0" lvl="0" indent="0">
              <a:buNone/>
            </a:pPr>
            <a:endParaRPr lang="it-IT" sz="2000" b="0" dirty="0"/>
          </a:p>
          <a:p>
            <a:pPr marL="0" lvl="0" indent="0">
              <a:buNone/>
            </a:pPr>
            <a:endParaRPr lang="it-IT" sz="2000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82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077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b="0" dirty="0"/>
          </a:p>
          <a:p>
            <a:pPr marL="0" lvl="0" indent="0">
              <a:buNone/>
            </a:pPr>
            <a:endParaRPr lang="it-IT" sz="2000" b="0" dirty="0"/>
          </a:p>
          <a:p>
            <a:pPr marL="0" lvl="0" indent="0">
              <a:buNone/>
            </a:pPr>
            <a:endParaRPr lang="it-IT" sz="2000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498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b="0" dirty="0"/>
          </a:p>
          <a:p>
            <a:pPr marL="0" indent="0">
              <a:buNone/>
            </a:pPr>
            <a:endParaRPr lang="it-IT" sz="2000" b="0" dirty="0"/>
          </a:p>
          <a:p>
            <a:pPr marL="0" indent="0">
              <a:buNone/>
            </a:pPr>
            <a:endParaRPr lang="it-IT" sz="2000" b="0" dirty="0"/>
          </a:p>
          <a:p>
            <a:pPr marL="0" lvl="0" indent="0">
              <a:buNone/>
            </a:pPr>
            <a:endParaRPr lang="it-IT" sz="2000" b="0" dirty="0"/>
          </a:p>
          <a:p>
            <a:pPr marL="0" lvl="0" indent="0">
              <a:buNone/>
            </a:pPr>
            <a:endParaRPr lang="it-IT" sz="2000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217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075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b="0" dirty="0"/>
          </a:p>
          <a:p>
            <a:pPr marL="0" indent="0">
              <a:buNone/>
            </a:pPr>
            <a:endParaRPr lang="it-IT" sz="2000" b="0" dirty="0"/>
          </a:p>
          <a:p>
            <a:pPr marL="0" lvl="0" indent="0">
              <a:buNone/>
            </a:pPr>
            <a:endParaRPr lang="it-IT" sz="2000" b="0" dirty="0"/>
          </a:p>
          <a:p>
            <a:pPr marL="0" lvl="0" indent="0">
              <a:buNone/>
            </a:pPr>
            <a:endParaRPr lang="it-IT" sz="2000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364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150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4CE6-0FC7-304B-85FC-830C7FC0A0D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67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023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65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231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59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507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30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1EC5-0617-1447-9285-D1D4ABE567D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35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089A8-784D-7925-C8BA-8C0146D6C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229B7F-0C5F-6B60-2F99-7E75C197E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3ED854-56F0-979D-992C-23D99DC9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006E-8D99-724F-A2DB-7AA09A34C7EC}" type="datetimeFigureOut">
              <a:rPr lang="it-IT" smtClean="0"/>
              <a:t>13/04/24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358839-D424-609A-B988-2FB482B84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0DCCAA-E87E-02BE-B0D6-7C1E5A4D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35C6-10A5-5F4A-861B-E6351CFDE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20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D5B3E3-24F1-C6AC-8E35-58D86496F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8D9105-B454-A14C-0BA9-2B9C3115E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33925C-9733-C87A-D222-41DBC9E1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006E-8D99-724F-A2DB-7AA09A34C7EC}" type="datetimeFigureOut">
              <a:rPr lang="it-IT" smtClean="0"/>
              <a:t>13/04/24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46BEEE-E59A-5050-FCB2-0849E50CA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77CF1A-B564-D1C2-0B88-B97EF174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35C6-10A5-5F4A-861B-E6351CFDE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63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77D2F77-D84C-A794-C800-CBD96EFC8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D17782-8831-BB4D-5683-644C9FDFB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461B09-5AFE-EE6A-F51C-B309C3C08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006E-8D99-724F-A2DB-7AA09A34C7EC}" type="datetimeFigureOut">
              <a:rPr lang="it-IT" smtClean="0"/>
              <a:t>13/04/24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4E79EB-7FC3-7D8A-EDA0-2EC816D9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EAE1A1-99A9-559B-2632-07C301DD2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35C6-10A5-5F4A-861B-E6351CFDE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57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12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728D3-FB2E-7773-8E17-D8B39EE1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F53DEA-452E-EA8A-869A-E1C8581AD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63FD47-1B8E-9735-2425-AA5EA96A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006E-8D99-724F-A2DB-7AA09A34C7EC}" type="datetimeFigureOut">
              <a:rPr lang="it-IT" smtClean="0"/>
              <a:t>13/04/24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A45941-2329-9D37-0F71-FBFFDA23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44FF8B-D923-1B11-B7EF-176A1C98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35C6-10A5-5F4A-861B-E6351CFDE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43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9EEE58-7C13-8F09-D957-98917A0C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2A1D58-72C6-E31B-A6DB-034BDCD74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9BFE73-5C90-C971-8CED-15D48364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006E-8D99-724F-A2DB-7AA09A34C7EC}" type="datetimeFigureOut">
              <a:rPr lang="it-IT" smtClean="0"/>
              <a:t>13/04/24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C06D02-A8DD-C3FE-6298-73090FDD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142362-EB7A-0215-607B-B219920A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35C6-10A5-5F4A-861B-E6351CFDE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56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2D6D1E-5E4A-9C67-7D9B-86C4BF26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3EF45E-5D67-B506-109C-2103F7EF0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EBEC2C-8C91-6C70-EB5E-0EE598926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5FB503-D926-3DD0-D501-0C70AD460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006E-8D99-724F-A2DB-7AA09A34C7EC}" type="datetimeFigureOut">
              <a:rPr lang="it-IT" smtClean="0"/>
              <a:t>13/04/24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21639D-0235-DA2B-1A4D-425529AA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F9F1FB-1B02-10E7-AF59-E9853408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35C6-10A5-5F4A-861B-E6351CFDE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45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CAFEE0-666D-BEBA-1AB7-E3E75C94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DAD55E-A8D0-E38C-4674-31A7FECE2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76566B-DA49-D777-D95A-8164B95BB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596E85D-CE61-E06D-3B39-2A518A3AA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5FC954A-D3CE-D986-0E45-3D7CAA701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9D4BAD-5F61-18F0-39ED-74FDB493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006E-8D99-724F-A2DB-7AA09A34C7EC}" type="datetimeFigureOut">
              <a:rPr lang="it-IT" smtClean="0"/>
              <a:t>13/04/24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975DCFF-9870-4DB1-8A7E-8FE20855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4DDF3F2-0436-D0F5-DB48-F5AA9D04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35C6-10A5-5F4A-861B-E6351CFDE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50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A5A2E7-617B-5F7A-E368-602E55AD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385219-2E27-B5EF-910B-4E3B1B24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006E-8D99-724F-A2DB-7AA09A34C7EC}" type="datetimeFigureOut">
              <a:rPr lang="it-IT" smtClean="0"/>
              <a:t>13/04/24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AC90A3B-A43D-C08E-7C03-3195F20F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F7A52F-8800-8F63-CE2C-EE0A4A64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35C6-10A5-5F4A-861B-E6351CFDE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30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BFE1942-DEA5-F0D0-7223-3A2F3B22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006E-8D99-724F-A2DB-7AA09A34C7EC}" type="datetimeFigureOut">
              <a:rPr lang="it-IT" smtClean="0"/>
              <a:t>13/04/24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A37E231-1B60-BE9A-C860-CA7F405E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5D27B1-0B70-E1CB-EB41-405627AB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35C6-10A5-5F4A-861B-E6351CFDE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78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357139-AAFA-379A-8BC5-DD1F19A7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9847F8-2C33-B4DF-627F-6C948C1E0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9E7897-F5CC-E4BF-C9ED-231D783FB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F12EBE-3ADF-5B20-E77B-503C8C43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006E-8D99-724F-A2DB-7AA09A34C7EC}" type="datetimeFigureOut">
              <a:rPr lang="it-IT" smtClean="0"/>
              <a:t>13/04/24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EA101B-016F-16D0-6211-658F5DF4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D591C5-E9EF-BD1A-944F-136B8DF5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35C6-10A5-5F4A-861B-E6351CFDE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08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0A0721-713B-977C-C0C6-B2E86FC86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CF1A8F0-254B-F807-FF4F-457044837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52AC4F4-B53C-341E-AF91-AF77D9823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AA385C-A5FA-B704-E487-BDACB0522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006E-8D99-724F-A2DB-7AA09A34C7EC}" type="datetimeFigureOut">
              <a:rPr lang="it-IT" smtClean="0"/>
              <a:t>13/04/24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85D69B-FD02-243E-AE0B-86B649CA0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641F57-9E07-48A9-DB24-F448758E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35C6-10A5-5F4A-861B-E6351CFDE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67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239547-F4B8-C74B-CAF8-9FA9C8F4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1D9F75-9BA7-1AEC-5791-81FA5E8AC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252247-7BA0-C2B2-1435-0DA14A749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5006E-8D99-724F-A2DB-7AA09A34C7EC}" type="datetimeFigureOut">
              <a:rPr lang="it-IT" smtClean="0"/>
              <a:t>13/04/24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FBE2C0-CABD-1561-EEAE-9785A106B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456A8B-B890-EB67-4878-0802BDA5B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A35C6-10A5-5F4A-861B-E6351CFDE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76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_1OtRt0_ho?t=15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_1OtRt0_ho?t=127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_1OtRt0_ho?t=281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_1OtRt0_ho?t=347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_1OtRt0_ho?t=445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_1OtRt0_ho?t=505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_1OtRt0_ho?t=611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ontrimusicalimozzo.webnote.i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hyperlink" Target="mailto:incontrimusicalimozzo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51F87F0-0FFB-384C-9182-02667836636D}"/>
              </a:ext>
            </a:extLst>
          </p:cNvPr>
          <p:cNvSpPr/>
          <p:nvPr/>
        </p:nvSpPr>
        <p:spPr>
          <a:xfrm>
            <a:off x="0" y="2875002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600" b="1" dirty="0"/>
              <a:t>Giacomo Puccini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66DFED7-183A-77CE-DCD5-BBF5BBE6A187}"/>
              </a:ext>
            </a:extLst>
          </p:cNvPr>
          <p:cNvGrpSpPr/>
          <p:nvPr/>
        </p:nvGrpSpPr>
        <p:grpSpPr>
          <a:xfrm>
            <a:off x="1329824" y="5001273"/>
            <a:ext cx="9880910" cy="1200329"/>
            <a:chOff x="3050100" y="5009322"/>
            <a:chExt cx="9880910" cy="1200329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3D46791E-080F-9AD1-CAAA-1E0B46D3918D}"/>
                </a:ext>
              </a:extLst>
            </p:cNvPr>
            <p:cNvSpPr txBox="1"/>
            <p:nvPr/>
          </p:nvSpPr>
          <p:spPr>
            <a:xfrm>
              <a:off x="3050100" y="5009322"/>
              <a:ext cx="988091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FARE CLIC SUL SIMBOLO       (IN BASSO A DX) PER AVVIARE LA PRESENTAZIONE</a:t>
              </a:r>
            </a:p>
            <a:p>
              <a:r>
                <a:rPr lang="it-IT" sz="2400" dirty="0"/>
                <a:t>FARE CLIC PER SPOSTARSI AVANTI NELLE DIAPOSITIVE</a:t>
              </a:r>
            </a:p>
            <a:p>
              <a:r>
                <a:rPr lang="it-IT" sz="2400" dirty="0"/>
                <a:t>FARE CLIC SUL SIMBOLO      PER ACCEDERE AL BRANO MUSICALE</a:t>
              </a:r>
            </a:p>
          </p:txBody>
        </p:sp>
        <p:pic>
          <p:nvPicPr>
            <p:cNvPr id="4" name="Elemento grafico 3" descr="Schermo di proiettore con riempimento a tinta unita">
              <a:extLst>
                <a:ext uri="{FF2B5EF4-FFF2-40B4-BE49-F238E27FC236}">
                  <a16:creationId xmlns:a16="http://schemas.microsoft.com/office/drawing/2014/main" id="{115E62CB-81D8-15EE-C272-E26B5B933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12541" y="5040000"/>
              <a:ext cx="322730" cy="376356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962384A-ADC3-99C1-7947-C7224EC88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2000" y="5778000"/>
              <a:ext cx="613443" cy="345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79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9239A4-A204-C143-B994-8A4D74C02113}"/>
              </a:ext>
            </a:extLst>
          </p:cNvPr>
          <p:cNvSpPr txBox="1"/>
          <p:nvPr/>
        </p:nvSpPr>
        <p:spPr>
          <a:xfrm>
            <a:off x="759600" y="900000"/>
            <a:ext cx="1033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Bohème: i personaggi</a:t>
            </a:r>
            <a:endParaRPr lang="it-IT" sz="32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BB0BD3-6525-C4C0-97A0-6A43BBB63329}"/>
              </a:ext>
            </a:extLst>
          </p:cNvPr>
          <p:cNvSpPr txBox="1"/>
          <p:nvPr/>
        </p:nvSpPr>
        <p:spPr>
          <a:xfrm>
            <a:off x="759598" y="1775791"/>
            <a:ext cx="114324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Baskerville" panose="02020502070401020303" pitchFamily="18" charset="0"/>
                <a:ea typeface="Baskerville" panose="02020502070401020303" pitchFamily="18" charset="0"/>
              </a:rPr>
              <a:t>"</a:t>
            </a:r>
            <a:r>
              <a:rPr lang="it-IT" sz="2400" b="0" i="1" u="none" strike="noStrike" dirty="0">
                <a:solidFill>
                  <a:srgbClr val="202122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Il termine "Bohème" emerse in Francia nel XIX secolo, quando artisti e poeti iniziarono a concentrarsi nei bassifondi e nelle classi minori dei quartieri gitani, che erroneamente si credeva provenissero dalla Boemia</a:t>
            </a:r>
            <a:r>
              <a:rPr lang="it-IT" sz="2400" i="1" dirty="0">
                <a:latin typeface="Baskerville" panose="02020502070401020303" pitchFamily="18" charset="0"/>
                <a:ea typeface="Baskerville" panose="02020502070401020303" pitchFamily="18" charset="0"/>
              </a:rPr>
              <a:t>"</a:t>
            </a:r>
            <a:endParaRPr lang="it-IT" sz="2000" i="1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r"/>
            <a:r>
              <a:rPr lang="it-IT" sz="2000" dirty="0">
                <a:solidFill>
                  <a:srgbClr val="20212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Ds "Wikipedia"</a:t>
            </a:r>
            <a:endParaRPr lang="it-IT" sz="2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9BB467-E802-AE60-E7C9-554BCFB62723}"/>
              </a:ext>
            </a:extLst>
          </p:cNvPr>
          <p:cNvSpPr txBox="1"/>
          <p:nvPr/>
        </p:nvSpPr>
        <p:spPr>
          <a:xfrm>
            <a:off x="2965391" y="3902376"/>
            <a:ext cx="245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/>
              <a:t>Rodolfo, poeta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37F11E-6D8D-CE61-B3AE-34A5109F280B}"/>
              </a:ext>
            </a:extLst>
          </p:cNvPr>
          <p:cNvSpPr txBox="1"/>
          <p:nvPr/>
        </p:nvSpPr>
        <p:spPr>
          <a:xfrm>
            <a:off x="6096000" y="3902376"/>
            <a:ext cx="278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Marcello, pittore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331BBD-3483-B18E-1D5F-809E6CD95DC8}"/>
              </a:ext>
            </a:extLst>
          </p:cNvPr>
          <p:cNvSpPr txBox="1"/>
          <p:nvPr/>
        </p:nvSpPr>
        <p:spPr>
          <a:xfrm>
            <a:off x="2319130" y="4835649"/>
            <a:ext cx="310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/>
              <a:t>Colline, musicista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8301F1-27C8-C150-E5EE-E4331A57634D}"/>
              </a:ext>
            </a:extLst>
          </p:cNvPr>
          <p:cNvSpPr txBox="1"/>
          <p:nvPr/>
        </p:nvSpPr>
        <p:spPr>
          <a:xfrm>
            <a:off x="6096000" y="4835649"/>
            <a:ext cx="319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Schaunard</a:t>
            </a:r>
            <a:r>
              <a:rPr lang="it-IT" sz="2800" b="1" dirty="0"/>
              <a:t>, filosofo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3EB4C1D-8DC9-1673-9D01-EA77A573EE3D}"/>
              </a:ext>
            </a:extLst>
          </p:cNvPr>
          <p:cNvSpPr/>
          <p:nvPr/>
        </p:nvSpPr>
        <p:spPr>
          <a:xfrm>
            <a:off x="2508190" y="3402346"/>
            <a:ext cx="6781583" cy="275313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2B27BF-1024-858E-2C83-0A780D12E15F}"/>
              </a:ext>
            </a:extLst>
          </p:cNvPr>
          <p:cNvSpPr txBox="1"/>
          <p:nvPr/>
        </p:nvSpPr>
        <p:spPr>
          <a:xfrm>
            <a:off x="-622419" y="3859547"/>
            <a:ext cx="245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/>
              <a:t>Mimì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BD31715-CD0C-ED6F-0799-C7009F8B0696}"/>
              </a:ext>
            </a:extLst>
          </p:cNvPr>
          <p:cNvSpPr txBox="1"/>
          <p:nvPr/>
        </p:nvSpPr>
        <p:spPr>
          <a:xfrm>
            <a:off x="9965634" y="3902376"/>
            <a:ext cx="1437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Musetta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220F759-561E-16A2-F8B4-C77FB5AA8142}"/>
              </a:ext>
            </a:extLst>
          </p:cNvPr>
          <p:cNvCxnSpPr>
            <a:cxnSpLocks/>
          </p:cNvCxnSpPr>
          <p:nvPr/>
        </p:nvCxnSpPr>
        <p:spPr>
          <a:xfrm>
            <a:off x="1832329" y="4180192"/>
            <a:ext cx="1171269" cy="0"/>
          </a:xfrm>
          <a:prstGeom prst="straightConnector1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D423075-EED3-CC5B-5305-87D0C099380E}"/>
              </a:ext>
            </a:extLst>
          </p:cNvPr>
          <p:cNvCxnSpPr>
            <a:cxnSpLocks/>
          </p:cNvCxnSpPr>
          <p:nvPr/>
        </p:nvCxnSpPr>
        <p:spPr>
          <a:xfrm>
            <a:off x="8794365" y="4180192"/>
            <a:ext cx="1171269" cy="0"/>
          </a:xfrm>
          <a:prstGeom prst="straightConnector1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9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9239A4-A204-C143-B994-8A4D74C02113}"/>
              </a:ext>
            </a:extLst>
          </p:cNvPr>
          <p:cNvSpPr txBox="1"/>
          <p:nvPr/>
        </p:nvSpPr>
        <p:spPr>
          <a:xfrm>
            <a:off x="759600" y="900000"/>
            <a:ext cx="1033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Bohème: i personaggi</a:t>
            </a:r>
            <a:endParaRPr lang="it-IT" sz="32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9BB467-E802-AE60-E7C9-554BCFB62723}"/>
              </a:ext>
            </a:extLst>
          </p:cNvPr>
          <p:cNvSpPr txBox="1"/>
          <p:nvPr/>
        </p:nvSpPr>
        <p:spPr>
          <a:xfrm>
            <a:off x="3068197" y="3902376"/>
            <a:ext cx="1387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Rodolfo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37F11E-6D8D-CE61-B3AE-34A5109F280B}"/>
              </a:ext>
            </a:extLst>
          </p:cNvPr>
          <p:cNvSpPr txBox="1"/>
          <p:nvPr/>
        </p:nvSpPr>
        <p:spPr>
          <a:xfrm>
            <a:off x="6096000" y="3902376"/>
            <a:ext cx="1511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Marcello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331BBD-3483-B18E-1D5F-809E6CD95DC8}"/>
              </a:ext>
            </a:extLst>
          </p:cNvPr>
          <p:cNvSpPr txBox="1"/>
          <p:nvPr/>
        </p:nvSpPr>
        <p:spPr>
          <a:xfrm>
            <a:off x="2677099" y="4835649"/>
            <a:ext cx="127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Colline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8301F1-27C8-C150-E5EE-E4331A57634D}"/>
              </a:ext>
            </a:extLst>
          </p:cNvPr>
          <p:cNvSpPr txBox="1"/>
          <p:nvPr/>
        </p:nvSpPr>
        <p:spPr>
          <a:xfrm>
            <a:off x="6096000" y="4835649"/>
            <a:ext cx="1819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Schaunard</a:t>
            </a:r>
            <a:endParaRPr lang="it-IT" sz="2800" b="1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3EB4C1D-8DC9-1673-9D01-EA77A573EE3D}"/>
              </a:ext>
            </a:extLst>
          </p:cNvPr>
          <p:cNvSpPr/>
          <p:nvPr/>
        </p:nvSpPr>
        <p:spPr>
          <a:xfrm>
            <a:off x="2508190" y="3402346"/>
            <a:ext cx="6781583" cy="275313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2B27BF-1024-858E-2C83-0A780D12E15F}"/>
              </a:ext>
            </a:extLst>
          </p:cNvPr>
          <p:cNvSpPr txBox="1"/>
          <p:nvPr/>
        </p:nvSpPr>
        <p:spPr>
          <a:xfrm>
            <a:off x="-622419" y="3859547"/>
            <a:ext cx="245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/>
              <a:t>Mimì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BD31715-CD0C-ED6F-0799-C7009F8B0696}"/>
              </a:ext>
            </a:extLst>
          </p:cNvPr>
          <p:cNvSpPr txBox="1"/>
          <p:nvPr/>
        </p:nvSpPr>
        <p:spPr>
          <a:xfrm>
            <a:off x="9965634" y="3902376"/>
            <a:ext cx="1437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Musetta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220F759-561E-16A2-F8B4-C77FB5AA8142}"/>
              </a:ext>
            </a:extLst>
          </p:cNvPr>
          <p:cNvCxnSpPr>
            <a:cxnSpLocks/>
          </p:cNvCxnSpPr>
          <p:nvPr/>
        </p:nvCxnSpPr>
        <p:spPr>
          <a:xfrm>
            <a:off x="1832329" y="4180192"/>
            <a:ext cx="1171269" cy="0"/>
          </a:xfrm>
          <a:prstGeom prst="straightConnector1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D423075-EED3-CC5B-5305-87D0C099380E}"/>
              </a:ext>
            </a:extLst>
          </p:cNvPr>
          <p:cNvCxnSpPr>
            <a:cxnSpLocks/>
          </p:cNvCxnSpPr>
          <p:nvPr/>
        </p:nvCxnSpPr>
        <p:spPr>
          <a:xfrm>
            <a:off x="8794365" y="4180192"/>
            <a:ext cx="1171269" cy="0"/>
          </a:xfrm>
          <a:prstGeom prst="straightConnector1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BB1306F-EBD6-98B3-28FC-D1099CF8BB51}"/>
              </a:ext>
            </a:extLst>
          </p:cNvPr>
          <p:cNvSpPr txBox="1"/>
          <p:nvPr/>
        </p:nvSpPr>
        <p:spPr>
          <a:xfrm>
            <a:off x="4199998" y="3902376"/>
            <a:ext cx="122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/>
              <a:t>, poeta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DAC6E64-2E50-0E43-3F58-7ED298F39B99}"/>
              </a:ext>
            </a:extLst>
          </p:cNvPr>
          <p:cNvSpPr txBox="1"/>
          <p:nvPr/>
        </p:nvSpPr>
        <p:spPr>
          <a:xfrm>
            <a:off x="7405712" y="3902376"/>
            <a:ext cx="1425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, pittore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E4D0305-FD44-E154-8552-46C089B9BC76}"/>
              </a:ext>
            </a:extLst>
          </p:cNvPr>
          <p:cNvSpPr txBox="1"/>
          <p:nvPr/>
        </p:nvSpPr>
        <p:spPr>
          <a:xfrm>
            <a:off x="3649154" y="4835649"/>
            <a:ext cx="177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/>
              <a:t>, musicista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FC4A306-A37D-ACE9-80D2-7724DA8DA55A}"/>
              </a:ext>
            </a:extLst>
          </p:cNvPr>
          <p:cNvSpPr txBox="1"/>
          <p:nvPr/>
        </p:nvSpPr>
        <p:spPr>
          <a:xfrm>
            <a:off x="7652316" y="4835801"/>
            <a:ext cx="151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, filosofo</a:t>
            </a:r>
          </a:p>
        </p:txBody>
      </p:sp>
      <p:sp>
        <p:nvSpPr>
          <p:cNvPr id="20" name="Cuore 19">
            <a:extLst>
              <a:ext uri="{FF2B5EF4-FFF2-40B4-BE49-F238E27FC236}">
                <a16:creationId xmlns:a16="http://schemas.microsoft.com/office/drawing/2014/main" id="{1861F6BB-243C-2E4F-1A12-A4D6DD162F3A}"/>
              </a:ext>
            </a:extLst>
          </p:cNvPr>
          <p:cNvSpPr/>
          <p:nvPr/>
        </p:nvSpPr>
        <p:spPr>
          <a:xfrm>
            <a:off x="1121304" y="4389696"/>
            <a:ext cx="515263" cy="389219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uore 20">
            <a:extLst>
              <a:ext uri="{FF2B5EF4-FFF2-40B4-BE49-F238E27FC236}">
                <a16:creationId xmlns:a16="http://schemas.microsoft.com/office/drawing/2014/main" id="{991494A0-5518-51C8-6E69-AD71F1019A77}"/>
              </a:ext>
            </a:extLst>
          </p:cNvPr>
          <p:cNvSpPr/>
          <p:nvPr/>
        </p:nvSpPr>
        <p:spPr>
          <a:xfrm>
            <a:off x="10420431" y="4388400"/>
            <a:ext cx="515263" cy="389219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7D793A-ABFA-C52C-FE6F-C961AD362C0C}"/>
              </a:ext>
            </a:extLst>
          </p:cNvPr>
          <p:cNvSpPr txBox="1"/>
          <p:nvPr/>
        </p:nvSpPr>
        <p:spPr>
          <a:xfrm>
            <a:off x="759598" y="1775791"/>
            <a:ext cx="114324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Baskerville" panose="02020502070401020303" pitchFamily="18" charset="0"/>
                <a:ea typeface="Baskerville" panose="02020502070401020303" pitchFamily="18" charset="0"/>
              </a:rPr>
              <a:t>"</a:t>
            </a:r>
            <a:r>
              <a:rPr lang="it-IT" sz="2400" b="0" i="1" u="none" strike="noStrike" dirty="0">
                <a:solidFill>
                  <a:srgbClr val="202122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Il termine "Bohème" emerse in Francia nel XIX secolo, quando artisti e poeti iniziarono a concentrarsi nei bassifondi e nelle classi minori dei quartieri gitani, che erroneamente si credeva provenissero dalla Boemia</a:t>
            </a:r>
            <a:r>
              <a:rPr lang="it-IT" sz="2400" i="1" dirty="0">
                <a:latin typeface="Baskerville" panose="02020502070401020303" pitchFamily="18" charset="0"/>
                <a:ea typeface="Baskerville" panose="02020502070401020303" pitchFamily="18" charset="0"/>
              </a:rPr>
              <a:t>"</a:t>
            </a:r>
            <a:endParaRPr lang="it-IT" sz="2000" i="1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r"/>
            <a:r>
              <a:rPr lang="it-IT" sz="2000" dirty="0">
                <a:solidFill>
                  <a:srgbClr val="20212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Ds "Wikipedia"</a:t>
            </a:r>
            <a:endParaRPr lang="it-IT" sz="2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19544 0.1435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717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31393 0.1337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669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596 0.0018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9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20899 -0.1395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 animBg="1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836A445-BCD3-D949-8DA1-7B4328C51F3A}"/>
              </a:ext>
            </a:extLst>
          </p:cNvPr>
          <p:cNvSpPr/>
          <p:nvPr/>
        </p:nvSpPr>
        <p:spPr>
          <a:xfrm>
            <a:off x="0" y="477079"/>
            <a:ext cx="12192000" cy="974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AA0B5-DB7B-7244-AD2D-B17188A83BEF}"/>
              </a:ext>
            </a:extLst>
          </p:cNvPr>
          <p:cNvSpPr txBox="1"/>
          <p:nvPr/>
        </p:nvSpPr>
        <p:spPr>
          <a:xfrm>
            <a:off x="972272" y="0"/>
            <a:ext cx="10775779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b="1" dirty="0"/>
          </a:p>
          <a:p>
            <a:r>
              <a:rPr lang="it-IT" sz="3600" b="1" dirty="0"/>
              <a:t>Giacomo Puccini (1858-1924)</a:t>
            </a:r>
            <a:endParaRPr lang="it-IT" sz="2400" b="1" dirty="0"/>
          </a:p>
          <a:p>
            <a:endParaRPr lang="it-IT" sz="3600" b="1" dirty="0"/>
          </a:p>
          <a:p>
            <a:r>
              <a:rPr lang="it-IT" sz="2800" b="1" dirty="0"/>
              <a:t>La Bohème</a:t>
            </a:r>
          </a:p>
          <a:p>
            <a:r>
              <a:rPr lang="it-IT" sz="2800" dirty="0"/>
              <a:t>Opera in quattro quadri di Luigi Illica e Giuseppe Giacosa</a:t>
            </a:r>
          </a:p>
          <a:p>
            <a:r>
              <a:rPr lang="it-IT" sz="2000" dirty="0"/>
              <a:t> </a:t>
            </a:r>
          </a:p>
          <a:p>
            <a:endParaRPr lang="it-IT" sz="1400" i="1" dirty="0"/>
          </a:p>
          <a:p>
            <a:r>
              <a:rPr lang="it-IT" sz="2800" i="1" dirty="0"/>
              <a:t>	</a:t>
            </a:r>
            <a:r>
              <a:rPr lang="it-IT" sz="2400" i="1" dirty="0"/>
              <a:t>Rodolfo, il poeta (tenore), Luciano Pavarotti</a:t>
            </a:r>
          </a:p>
          <a:p>
            <a:r>
              <a:rPr lang="it-IT" sz="2400" i="1" dirty="0"/>
              <a:t>	Marcello, il pittore (baritono), Lucio Gallo</a:t>
            </a:r>
          </a:p>
          <a:p>
            <a:r>
              <a:rPr lang="it-IT" sz="2400" i="1" dirty="0"/>
              <a:t>	</a:t>
            </a:r>
            <a:r>
              <a:rPr lang="it-IT" sz="2400" i="1" dirty="0" err="1"/>
              <a:t>Schaunard</a:t>
            </a:r>
            <a:r>
              <a:rPr lang="it-IT" sz="2400" i="1" dirty="0"/>
              <a:t>, il musicista (baritono), Pietro Spagnoli</a:t>
            </a:r>
          </a:p>
          <a:p>
            <a:r>
              <a:rPr lang="it-IT" sz="2400" i="1" dirty="0"/>
              <a:t>	Colline, il filosofo (basso), Nicolai </a:t>
            </a:r>
            <a:r>
              <a:rPr lang="it-IT" sz="2400" i="1" dirty="0" err="1"/>
              <a:t>Ghiaurov</a:t>
            </a:r>
            <a:endParaRPr lang="it-IT" sz="2400" i="1" dirty="0"/>
          </a:p>
          <a:p>
            <a:r>
              <a:rPr lang="it-IT" sz="2400" i="1"/>
              <a:t>	Mimì </a:t>
            </a:r>
            <a:r>
              <a:rPr lang="it-IT" sz="2400" i="1" dirty="0"/>
              <a:t>(soprano), Mirella Freni</a:t>
            </a:r>
          </a:p>
          <a:p>
            <a:r>
              <a:rPr lang="it-IT" sz="2400" i="1" dirty="0"/>
              <a:t>	Musetta (soprano), Annarita </a:t>
            </a:r>
            <a:r>
              <a:rPr lang="it-IT" sz="2400" i="1" dirty="0" err="1"/>
              <a:t>Taliento</a:t>
            </a:r>
            <a:endParaRPr lang="it-IT" sz="2400" i="1" dirty="0"/>
          </a:p>
          <a:p>
            <a:endParaRPr lang="it-IT" sz="2400" i="1" dirty="0"/>
          </a:p>
          <a:p>
            <a:r>
              <a:rPr lang="it-IT" sz="2400" i="1" dirty="0"/>
              <a:t>	Orchestra e coro del Teatro Regio di Torino</a:t>
            </a:r>
          </a:p>
          <a:p>
            <a:r>
              <a:rPr lang="it-IT" sz="2400" i="1" dirty="0"/>
              <a:t>	Daniel Oren, direttore </a:t>
            </a:r>
          </a:p>
          <a:p>
            <a:endParaRPr lang="it-IT" sz="2400" i="1" dirty="0"/>
          </a:p>
          <a:p>
            <a:r>
              <a:rPr lang="it-IT" sz="2400" i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735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5445ECC-D7CD-A58C-9FB6-3F65DCC30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853" y="1"/>
            <a:ext cx="9151145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D13FD4E-CCE3-DE57-8AEF-B4AA1B21D86B}"/>
              </a:ext>
            </a:extLst>
          </p:cNvPr>
          <p:cNvSpPr/>
          <p:nvPr/>
        </p:nvSpPr>
        <p:spPr>
          <a:xfrm>
            <a:off x="-1" y="0"/>
            <a:ext cx="3040853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Quadro I:</a:t>
            </a:r>
          </a:p>
          <a:p>
            <a:pPr algn="ctr"/>
            <a:r>
              <a:rPr lang="it-IT" sz="2800" dirty="0"/>
              <a:t>In soffitta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54A8CF7-120B-EF9F-DCC7-EDC03BE4007C}"/>
              </a:ext>
            </a:extLst>
          </p:cNvPr>
          <p:cNvSpPr/>
          <p:nvPr/>
        </p:nvSpPr>
        <p:spPr>
          <a:xfrm>
            <a:off x="9090990" y="6467060"/>
            <a:ext cx="3101009" cy="3909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Jean-Frédéric </a:t>
            </a:r>
            <a:r>
              <a:rPr lang="it-IT" dirty="0" err="1"/>
              <a:t>Bazille</a:t>
            </a:r>
            <a:r>
              <a:rPr lang="it-IT" dirty="0"/>
              <a:t>: L'Atelier </a:t>
            </a:r>
          </a:p>
        </p:txBody>
      </p:sp>
    </p:spTree>
    <p:extLst>
      <p:ext uri="{BB962C8B-B14F-4D97-AF65-F5344CB8AC3E}">
        <p14:creationId xmlns:p14="http://schemas.microsoft.com/office/powerpoint/2010/main" val="268705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836A445-BCD3-D949-8DA1-7B4328C51F3A}"/>
              </a:ext>
            </a:extLst>
          </p:cNvPr>
          <p:cNvSpPr/>
          <p:nvPr/>
        </p:nvSpPr>
        <p:spPr>
          <a:xfrm>
            <a:off x="0" y="477079"/>
            <a:ext cx="12192000" cy="974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AA0B5-DB7B-7244-AD2D-B17188A83BEF}"/>
              </a:ext>
            </a:extLst>
          </p:cNvPr>
          <p:cNvSpPr txBox="1"/>
          <p:nvPr/>
        </p:nvSpPr>
        <p:spPr>
          <a:xfrm>
            <a:off x="972272" y="0"/>
            <a:ext cx="107757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b="1" dirty="0"/>
          </a:p>
          <a:p>
            <a:r>
              <a:rPr lang="it-IT" sz="3600" b="1" dirty="0"/>
              <a:t>La Bohème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331DC1-6ACC-8BE8-CFA5-9FAA7F4B7186}"/>
              </a:ext>
            </a:extLst>
          </p:cNvPr>
          <p:cNvSpPr txBox="1"/>
          <p:nvPr/>
        </p:nvSpPr>
        <p:spPr>
          <a:xfrm>
            <a:off x="972272" y="2173184"/>
            <a:ext cx="9470441" cy="4571999"/>
          </a:xfrm>
          <a:prstGeom prst="rect">
            <a:avLst/>
          </a:prstGeom>
          <a:noFill/>
        </p:spPr>
        <p:txBody>
          <a:bodyPr wrap="square" numCol="1" spcCol="360000" rtlCol="0">
            <a:normAutofit/>
          </a:bodyPr>
          <a:lstStyle/>
          <a:p>
            <a:r>
              <a:rPr lang="it-IT" sz="2800" b="1" dirty="0"/>
              <a:t>Prima scena: la soffitta</a:t>
            </a:r>
          </a:p>
          <a:p>
            <a:endParaRPr lang="it-IT" sz="2800" b="1" dirty="0"/>
          </a:p>
          <a:p>
            <a:r>
              <a:rPr lang="it-IT" sz="2800" dirty="0"/>
              <a:t>Senza introduzione musicale</a:t>
            </a:r>
          </a:p>
          <a:p>
            <a:r>
              <a:rPr lang="it-IT" sz="2800" dirty="0"/>
              <a:t>Presentazione dei personaggi, ma soprattutto presentazione della "Bohème"</a:t>
            </a:r>
          </a:p>
          <a:p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pic>
        <p:nvPicPr>
          <p:cNvPr id="5" name="Immagine 4">
            <a:hlinkClick r:id="rId3"/>
            <a:extLst>
              <a:ext uri="{FF2B5EF4-FFF2-40B4-BE49-F238E27FC236}">
                <a16:creationId xmlns:a16="http://schemas.microsoft.com/office/drawing/2014/main" id="{A01D573A-737F-14CD-7746-2BE9A94E6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890" y="4214191"/>
            <a:ext cx="4694110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4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836A445-BCD3-D949-8DA1-7B4328C51F3A}"/>
              </a:ext>
            </a:extLst>
          </p:cNvPr>
          <p:cNvSpPr/>
          <p:nvPr/>
        </p:nvSpPr>
        <p:spPr>
          <a:xfrm>
            <a:off x="0" y="477079"/>
            <a:ext cx="12192000" cy="974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AA0B5-DB7B-7244-AD2D-B17188A83BEF}"/>
              </a:ext>
            </a:extLst>
          </p:cNvPr>
          <p:cNvSpPr txBox="1"/>
          <p:nvPr/>
        </p:nvSpPr>
        <p:spPr>
          <a:xfrm>
            <a:off x="972272" y="0"/>
            <a:ext cx="107757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b="1" dirty="0"/>
          </a:p>
          <a:p>
            <a:r>
              <a:rPr lang="it-IT" sz="3600" b="1" dirty="0"/>
              <a:t>La Bohème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331DC1-6ACC-8BE8-CFA5-9FAA7F4B7186}"/>
              </a:ext>
            </a:extLst>
          </p:cNvPr>
          <p:cNvSpPr txBox="1"/>
          <p:nvPr/>
        </p:nvSpPr>
        <p:spPr>
          <a:xfrm>
            <a:off x="972272" y="2173184"/>
            <a:ext cx="10106545" cy="4571999"/>
          </a:xfrm>
          <a:prstGeom prst="rect">
            <a:avLst/>
          </a:prstGeom>
          <a:noFill/>
        </p:spPr>
        <p:txBody>
          <a:bodyPr wrap="square" numCol="1" spcCol="360000" rtlCol="0">
            <a:normAutofit/>
          </a:bodyPr>
          <a:lstStyle/>
          <a:p>
            <a:r>
              <a:rPr lang="it-IT" sz="2800" b="1" dirty="0"/>
              <a:t>"Sventata, sventata": celebre duetto e fine atto I</a:t>
            </a:r>
          </a:p>
          <a:p>
            <a:endParaRPr lang="it-IT" sz="2800" b="1" dirty="0"/>
          </a:p>
          <a:p>
            <a:r>
              <a:rPr lang="it-IT" sz="2800" dirty="0"/>
              <a:t>La musica dapprima s'addolcisce, ma continua sullo stesso binario</a:t>
            </a:r>
          </a:p>
          <a:p>
            <a:r>
              <a:rPr lang="it-IT" sz="2800" dirty="0"/>
              <a:t>Ad un tratto (quando si spengono le candele) si fa concitata</a:t>
            </a:r>
          </a:p>
          <a:p>
            <a:r>
              <a:rPr lang="it-IT" sz="2800" dirty="0"/>
              <a:t>Infine la musica si ferma e si dispiega la melodia: e con la melodia sboccia l'amore</a:t>
            </a:r>
          </a:p>
          <a:p>
            <a:r>
              <a:rPr lang="it-IT" sz="2800" dirty="0"/>
              <a:t>Lo schema si rifà alla tradizione: duetto e cabaletta</a:t>
            </a:r>
          </a:p>
          <a:p>
            <a:r>
              <a:rPr lang="it-IT" sz="2800" dirty="0"/>
              <a:t>Sensualità mai udita prima</a:t>
            </a:r>
          </a:p>
        </p:txBody>
      </p:sp>
      <p:pic>
        <p:nvPicPr>
          <p:cNvPr id="3" name="Immagine 2">
            <a:hlinkClick r:id="rId3"/>
            <a:extLst>
              <a:ext uri="{FF2B5EF4-FFF2-40B4-BE49-F238E27FC236}">
                <a16:creationId xmlns:a16="http://schemas.microsoft.com/office/drawing/2014/main" id="{B53015E4-8810-8EA6-CF76-43394373F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890" y="4214191"/>
            <a:ext cx="4694110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7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8A59D4A-752B-F0D2-F5D4-1BE6704B9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232" y="0"/>
            <a:ext cx="9192766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D13FD4E-CCE3-DE57-8AEF-B4AA1B21D86B}"/>
              </a:ext>
            </a:extLst>
          </p:cNvPr>
          <p:cNvSpPr/>
          <p:nvPr/>
        </p:nvSpPr>
        <p:spPr>
          <a:xfrm>
            <a:off x="-1" y="0"/>
            <a:ext cx="2999232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Quadro II: </a:t>
            </a:r>
          </a:p>
          <a:p>
            <a:pPr algn="ctr"/>
            <a:r>
              <a:rPr lang="it-IT" sz="2800" dirty="0"/>
              <a:t>Al quartiere latino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54A8CF7-120B-EF9F-DCC7-EDC03BE4007C}"/>
              </a:ext>
            </a:extLst>
          </p:cNvPr>
          <p:cNvSpPr/>
          <p:nvPr/>
        </p:nvSpPr>
        <p:spPr>
          <a:xfrm>
            <a:off x="6928700" y="6467060"/>
            <a:ext cx="5263299" cy="3909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Pierre-Auguste Renoir: </a:t>
            </a:r>
            <a:r>
              <a:rPr lang="it-IT" dirty="0" err="1"/>
              <a:t>Bal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moulin</a:t>
            </a:r>
            <a:r>
              <a:rPr lang="it-IT" dirty="0"/>
              <a:t> de la </a:t>
            </a:r>
            <a:r>
              <a:rPr lang="it-IT" dirty="0" err="1"/>
              <a:t>Galette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5355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836A445-BCD3-D949-8DA1-7B4328C51F3A}"/>
              </a:ext>
            </a:extLst>
          </p:cNvPr>
          <p:cNvSpPr/>
          <p:nvPr/>
        </p:nvSpPr>
        <p:spPr>
          <a:xfrm>
            <a:off x="0" y="477079"/>
            <a:ext cx="12192000" cy="974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AA0B5-DB7B-7244-AD2D-B17188A83BEF}"/>
              </a:ext>
            </a:extLst>
          </p:cNvPr>
          <p:cNvSpPr txBox="1"/>
          <p:nvPr/>
        </p:nvSpPr>
        <p:spPr>
          <a:xfrm>
            <a:off x="972272" y="0"/>
            <a:ext cx="107757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b="1" dirty="0"/>
          </a:p>
          <a:p>
            <a:r>
              <a:rPr lang="it-IT" sz="3600" b="1" dirty="0"/>
              <a:t>La Bohème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331DC1-6ACC-8BE8-CFA5-9FAA7F4B7186}"/>
              </a:ext>
            </a:extLst>
          </p:cNvPr>
          <p:cNvSpPr txBox="1"/>
          <p:nvPr/>
        </p:nvSpPr>
        <p:spPr>
          <a:xfrm>
            <a:off x="972272" y="2173184"/>
            <a:ext cx="10106545" cy="4571999"/>
          </a:xfrm>
          <a:prstGeom prst="rect">
            <a:avLst/>
          </a:prstGeom>
          <a:noFill/>
        </p:spPr>
        <p:txBody>
          <a:bodyPr wrap="square" numCol="1" spcCol="360000" rtlCol="0">
            <a:normAutofit/>
          </a:bodyPr>
          <a:lstStyle/>
          <a:p>
            <a:r>
              <a:rPr lang="it-IT" sz="2800" b="1" dirty="0"/>
              <a:t>"Ch'io beva del tossico": Valzer di Musetta e fine atto II</a:t>
            </a:r>
          </a:p>
          <a:p>
            <a:endParaRPr lang="it-IT" sz="2800" b="1" dirty="0"/>
          </a:p>
          <a:p>
            <a:r>
              <a:rPr lang="it-IT" sz="2800" dirty="0"/>
              <a:t>Coloratissima descrizione del quartiere latino</a:t>
            </a:r>
          </a:p>
          <a:p>
            <a:r>
              <a:rPr lang="it-IT" sz="2800" dirty="0"/>
              <a:t>Ognuno segue il proprio filo musicale</a:t>
            </a:r>
          </a:p>
          <a:p>
            <a:r>
              <a:rPr lang="it-IT" sz="2800" dirty="0"/>
              <a:t>Arrivo di Musetta che attira l'attenzione (zoom)</a:t>
            </a:r>
          </a:p>
          <a:p>
            <a:r>
              <a:rPr lang="it-IT" sz="2800" dirty="0"/>
              <a:t>"Quando m'en vo soletta per la via"</a:t>
            </a:r>
          </a:p>
          <a:p>
            <a:r>
              <a:rPr lang="it-IT" sz="2800" dirty="0"/>
              <a:t>Finale, come prosecuzione del valzer</a:t>
            </a:r>
          </a:p>
          <a:p>
            <a:r>
              <a:rPr lang="it-IT" sz="2800" dirty="0"/>
              <a:t>Banda militare che chiude l'atto (zoom)</a:t>
            </a:r>
          </a:p>
        </p:txBody>
      </p:sp>
      <p:pic>
        <p:nvPicPr>
          <p:cNvPr id="3" name="Immagine 2">
            <a:hlinkClick r:id="rId3"/>
            <a:extLst>
              <a:ext uri="{FF2B5EF4-FFF2-40B4-BE49-F238E27FC236}">
                <a16:creationId xmlns:a16="http://schemas.microsoft.com/office/drawing/2014/main" id="{DCF21C39-3A44-DC42-205E-21C06245D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890" y="4214191"/>
            <a:ext cx="4694110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84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1F09E7C-8575-1539-40E3-E24596823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13" y="0"/>
            <a:ext cx="8320087" cy="6864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D13FD4E-CCE3-DE57-8AEF-B4AA1B21D86B}"/>
              </a:ext>
            </a:extLst>
          </p:cNvPr>
          <p:cNvSpPr/>
          <p:nvPr/>
        </p:nvSpPr>
        <p:spPr>
          <a:xfrm>
            <a:off x="-2" y="0"/>
            <a:ext cx="3871913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Quadro III: </a:t>
            </a:r>
          </a:p>
          <a:p>
            <a:pPr algn="ctr"/>
            <a:r>
              <a:rPr lang="it-IT" sz="2800" dirty="0"/>
              <a:t>La barriera d'</a:t>
            </a:r>
            <a:r>
              <a:rPr lang="it-IT" sz="2800" dirty="0" err="1"/>
              <a:t>Enfer</a:t>
            </a:r>
            <a:endParaRPr lang="it-IT" sz="28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54A8CF7-120B-EF9F-DCC7-EDC03BE4007C}"/>
              </a:ext>
            </a:extLst>
          </p:cNvPr>
          <p:cNvSpPr/>
          <p:nvPr/>
        </p:nvSpPr>
        <p:spPr>
          <a:xfrm>
            <a:off x="8029575" y="6467060"/>
            <a:ext cx="4162424" cy="3909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Alfred Sisley: La </a:t>
            </a:r>
            <a:r>
              <a:rPr lang="it-IT" dirty="0" err="1"/>
              <a:t>neige</a:t>
            </a:r>
            <a:r>
              <a:rPr lang="it-IT" dirty="0"/>
              <a:t> à </a:t>
            </a:r>
            <a:r>
              <a:rPr lang="it-IT" dirty="0" err="1"/>
              <a:t>Louveciennes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1719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836A445-BCD3-D949-8DA1-7B4328C51F3A}"/>
              </a:ext>
            </a:extLst>
          </p:cNvPr>
          <p:cNvSpPr/>
          <p:nvPr/>
        </p:nvSpPr>
        <p:spPr>
          <a:xfrm>
            <a:off x="0" y="477079"/>
            <a:ext cx="12192000" cy="974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AA0B5-DB7B-7244-AD2D-B17188A83BEF}"/>
              </a:ext>
            </a:extLst>
          </p:cNvPr>
          <p:cNvSpPr txBox="1"/>
          <p:nvPr/>
        </p:nvSpPr>
        <p:spPr>
          <a:xfrm>
            <a:off x="972272" y="0"/>
            <a:ext cx="107757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b="1" dirty="0"/>
          </a:p>
          <a:p>
            <a:r>
              <a:rPr lang="it-IT" sz="3600" b="1" dirty="0"/>
              <a:t>La Bohème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331DC1-6ACC-8BE8-CFA5-9FAA7F4B7186}"/>
              </a:ext>
            </a:extLst>
          </p:cNvPr>
          <p:cNvSpPr txBox="1"/>
          <p:nvPr/>
        </p:nvSpPr>
        <p:spPr>
          <a:xfrm>
            <a:off x="972272" y="2173184"/>
            <a:ext cx="10106545" cy="4571999"/>
          </a:xfrm>
          <a:prstGeom prst="rect">
            <a:avLst/>
          </a:prstGeom>
          <a:noFill/>
        </p:spPr>
        <p:txBody>
          <a:bodyPr wrap="square" numCol="1" spcCol="360000" rtlCol="0">
            <a:normAutofit/>
          </a:bodyPr>
          <a:lstStyle/>
          <a:p>
            <a:r>
              <a:rPr lang="it-IT" sz="2800" b="1" dirty="0"/>
              <a:t>La Barriera d'</a:t>
            </a:r>
            <a:r>
              <a:rPr lang="it-IT" sz="2800" b="1" dirty="0" err="1"/>
              <a:t>Enfer</a:t>
            </a:r>
            <a:r>
              <a:rPr lang="it-IT" sz="2800" b="1" dirty="0"/>
              <a:t>: inizio atto III</a:t>
            </a:r>
          </a:p>
          <a:p>
            <a:endParaRPr lang="it-IT" sz="2800" b="1" dirty="0"/>
          </a:p>
          <a:p>
            <a:r>
              <a:rPr lang="it-IT" sz="2800" dirty="0"/>
              <a:t>Inverno, descrizione della dogana</a:t>
            </a:r>
          </a:p>
          <a:p>
            <a:r>
              <a:rPr lang="it-IT" sz="2800" dirty="0"/>
              <a:t>Scena di vita</a:t>
            </a:r>
          </a:p>
          <a:p>
            <a:r>
              <a:rPr lang="it-IT" sz="2800" dirty="0"/>
              <a:t>Contrasto con la scena precedente</a:t>
            </a:r>
          </a:p>
          <a:p>
            <a:r>
              <a:rPr lang="it-IT" sz="2800" dirty="0"/>
              <a:t>Accordo di apertura, ripetuto a fine introduzione</a:t>
            </a:r>
          </a:p>
          <a:p>
            <a:r>
              <a:rPr lang="it-IT" sz="2800" dirty="0"/>
              <a:t>Le quinte ripetute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15A3598-372C-25D6-D120-AB04F626D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478" y="4211706"/>
            <a:ext cx="4698522" cy="264629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339B240-DC5B-115D-68E4-2186CF6805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1" t="6205" r="2060" b="10112"/>
          <a:stretch/>
        </p:blipFill>
        <p:spPr>
          <a:xfrm>
            <a:off x="972272" y="0"/>
            <a:ext cx="10775778" cy="687761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683E317-D349-2E6F-3580-CB2FEC1D4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846" y="0"/>
            <a:ext cx="9356971" cy="68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9239A4-A204-C143-B994-8A4D74C02113}"/>
              </a:ext>
            </a:extLst>
          </p:cNvPr>
          <p:cNvSpPr txBox="1"/>
          <p:nvPr/>
        </p:nvSpPr>
        <p:spPr>
          <a:xfrm>
            <a:off x="759600" y="900000"/>
            <a:ext cx="1033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Il panorama operistico tra '800 e '900</a:t>
            </a:r>
            <a:endParaRPr lang="it-IT" sz="3200" b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6BCF5B2-6E40-FBDC-46D2-6F51CC86D88D}"/>
              </a:ext>
            </a:extLst>
          </p:cNvPr>
          <p:cNvSpPr txBox="1"/>
          <p:nvPr/>
        </p:nvSpPr>
        <p:spPr>
          <a:xfrm>
            <a:off x="759600" y="2232561"/>
            <a:ext cx="11132628" cy="3571892"/>
          </a:xfrm>
          <a:prstGeom prst="rect">
            <a:avLst/>
          </a:prstGeom>
          <a:noFill/>
        </p:spPr>
        <p:txBody>
          <a:bodyPr wrap="square" numCol="1" spcCol="36000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Tradizionalismo verdiano (Ponchielli, Respighi)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Scuola verista (Mascagni, Leoncavallo)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Post-wagneriani (</a:t>
            </a:r>
            <a:r>
              <a:rPr lang="it-IT" sz="2800" dirty="0" err="1"/>
              <a:t>Dvořák</a:t>
            </a:r>
            <a:r>
              <a:rPr lang="it-IT" sz="2800" dirty="0"/>
              <a:t>, Giordano, Pizzetti)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Scuola francese (Bizet, Cilea)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904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836A445-BCD3-D949-8DA1-7B4328C51F3A}"/>
              </a:ext>
            </a:extLst>
          </p:cNvPr>
          <p:cNvSpPr/>
          <p:nvPr/>
        </p:nvSpPr>
        <p:spPr>
          <a:xfrm>
            <a:off x="0" y="477079"/>
            <a:ext cx="12192000" cy="974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AA0B5-DB7B-7244-AD2D-B17188A83BEF}"/>
              </a:ext>
            </a:extLst>
          </p:cNvPr>
          <p:cNvSpPr txBox="1"/>
          <p:nvPr/>
        </p:nvSpPr>
        <p:spPr>
          <a:xfrm>
            <a:off x="972272" y="0"/>
            <a:ext cx="107757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b="1" dirty="0"/>
          </a:p>
          <a:p>
            <a:r>
              <a:rPr lang="it-IT" sz="3600" b="1" dirty="0"/>
              <a:t>La Bohème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331DC1-6ACC-8BE8-CFA5-9FAA7F4B7186}"/>
              </a:ext>
            </a:extLst>
          </p:cNvPr>
          <p:cNvSpPr txBox="1"/>
          <p:nvPr/>
        </p:nvSpPr>
        <p:spPr>
          <a:xfrm>
            <a:off x="972272" y="2173184"/>
            <a:ext cx="10106545" cy="4571999"/>
          </a:xfrm>
          <a:prstGeom prst="rect">
            <a:avLst/>
          </a:prstGeom>
          <a:noFill/>
        </p:spPr>
        <p:txBody>
          <a:bodyPr wrap="square" numCol="1" spcCol="360000" rtlCol="0">
            <a:normAutofit/>
          </a:bodyPr>
          <a:lstStyle/>
          <a:p>
            <a:r>
              <a:rPr lang="it-IT" sz="2800" b="1" dirty="0"/>
              <a:t>La Barriera d'</a:t>
            </a:r>
            <a:r>
              <a:rPr lang="it-IT" sz="2800" b="1" dirty="0" err="1"/>
              <a:t>Enfer</a:t>
            </a:r>
            <a:r>
              <a:rPr lang="it-IT" sz="2800" b="1" dirty="0"/>
              <a:t>: inizio atto III</a:t>
            </a:r>
          </a:p>
          <a:p>
            <a:endParaRPr lang="it-IT" sz="2800" b="1" dirty="0"/>
          </a:p>
          <a:p>
            <a:r>
              <a:rPr lang="it-IT" sz="2800" dirty="0"/>
              <a:t>Inverno, descrizione della dogana</a:t>
            </a:r>
          </a:p>
          <a:p>
            <a:r>
              <a:rPr lang="it-IT" sz="2800" dirty="0"/>
              <a:t>Scena di vita</a:t>
            </a:r>
          </a:p>
          <a:p>
            <a:r>
              <a:rPr lang="it-IT" sz="2800" dirty="0"/>
              <a:t>Contrasto con la scena precedente</a:t>
            </a:r>
          </a:p>
          <a:p>
            <a:r>
              <a:rPr lang="it-IT" sz="2800" dirty="0"/>
              <a:t>Accordo di apertura, ripetuto a fine introduzione</a:t>
            </a:r>
          </a:p>
          <a:p>
            <a:r>
              <a:rPr lang="it-IT" sz="2800" dirty="0"/>
              <a:t>Le seste ripetute</a:t>
            </a:r>
          </a:p>
        </p:txBody>
      </p:sp>
      <p:pic>
        <p:nvPicPr>
          <p:cNvPr id="3" name="Immagine 2">
            <a:hlinkClick r:id="rId3"/>
            <a:extLst>
              <a:ext uri="{FF2B5EF4-FFF2-40B4-BE49-F238E27FC236}">
                <a16:creationId xmlns:a16="http://schemas.microsoft.com/office/drawing/2014/main" id="{9AC1196A-9E1C-86BF-79E0-F2EA1994C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890" y="4214191"/>
            <a:ext cx="4691608" cy="26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836A445-BCD3-D949-8DA1-7B4328C51F3A}"/>
              </a:ext>
            </a:extLst>
          </p:cNvPr>
          <p:cNvSpPr/>
          <p:nvPr/>
        </p:nvSpPr>
        <p:spPr>
          <a:xfrm>
            <a:off x="0" y="477079"/>
            <a:ext cx="12192000" cy="974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AA0B5-DB7B-7244-AD2D-B17188A83BEF}"/>
              </a:ext>
            </a:extLst>
          </p:cNvPr>
          <p:cNvSpPr txBox="1"/>
          <p:nvPr/>
        </p:nvSpPr>
        <p:spPr>
          <a:xfrm>
            <a:off x="972272" y="0"/>
            <a:ext cx="107757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b="1" dirty="0"/>
          </a:p>
          <a:p>
            <a:r>
              <a:rPr lang="it-IT" sz="3600" b="1" dirty="0"/>
              <a:t>La Bohème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331DC1-6ACC-8BE8-CFA5-9FAA7F4B7186}"/>
              </a:ext>
            </a:extLst>
          </p:cNvPr>
          <p:cNvSpPr txBox="1"/>
          <p:nvPr/>
        </p:nvSpPr>
        <p:spPr>
          <a:xfrm>
            <a:off x="972272" y="2173184"/>
            <a:ext cx="10106545" cy="4571999"/>
          </a:xfrm>
          <a:prstGeom prst="rect">
            <a:avLst/>
          </a:prstGeom>
          <a:noFill/>
        </p:spPr>
        <p:txBody>
          <a:bodyPr wrap="square" numCol="1" spcCol="360000" rtlCol="0">
            <a:normAutofit/>
          </a:bodyPr>
          <a:lstStyle/>
          <a:p>
            <a:r>
              <a:rPr lang="it-IT" sz="2800" b="1" dirty="0"/>
              <a:t>"Donde lieta usci": duetto doppio e fine atto III</a:t>
            </a:r>
          </a:p>
          <a:p>
            <a:endParaRPr lang="it-IT" sz="2800" b="1" dirty="0"/>
          </a:p>
          <a:p>
            <a:r>
              <a:rPr lang="it-IT" sz="2800" dirty="0"/>
              <a:t>Duetto doppio</a:t>
            </a:r>
          </a:p>
          <a:p>
            <a:r>
              <a:rPr lang="it-IT" sz="2800" dirty="0"/>
              <a:t>Il modello è il celebre quartetto del Rigoletto</a:t>
            </a:r>
          </a:p>
          <a:p>
            <a:r>
              <a:rPr lang="it-IT" sz="2800" dirty="0"/>
              <a:t>Qui vengono superate anche le barriere della tonalità</a:t>
            </a:r>
          </a:p>
          <a:p>
            <a:r>
              <a:rPr lang="it-IT" sz="2800" dirty="0"/>
              <a:t>Due mondi in uno</a:t>
            </a:r>
          </a:p>
          <a:p>
            <a:r>
              <a:rPr lang="it-IT" sz="2800" dirty="0"/>
              <a:t>Chiusura d'atto, come era iniziato</a:t>
            </a:r>
          </a:p>
        </p:txBody>
      </p:sp>
      <p:pic>
        <p:nvPicPr>
          <p:cNvPr id="3" name="Immagine 2">
            <a:hlinkClick r:id="rId3"/>
            <a:extLst>
              <a:ext uri="{FF2B5EF4-FFF2-40B4-BE49-F238E27FC236}">
                <a16:creationId xmlns:a16="http://schemas.microsoft.com/office/drawing/2014/main" id="{1CFE25E0-6151-B0B7-93ED-AACADCDAD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890" y="4214191"/>
            <a:ext cx="4694110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7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D2C9093-BED6-00C0-860A-6484CF959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515" y="0"/>
            <a:ext cx="9708776" cy="685799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D13FD4E-CCE3-DE57-8AEF-B4AA1B21D86B}"/>
              </a:ext>
            </a:extLst>
          </p:cNvPr>
          <p:cNvSpPr/>
          <p:nvPr/>
        </p:nvSpPr>
        <p:spPr>
          <a:xfrm>
            <a:off x="-2" y="0"/>
            <a:ext cx="2497517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Quadro IV: </a:t>
            </a:r>
          </a:p>
          <a:p>
            <a:pPr algn="ctr"/>
            <a:r>
              <a:rPr lang="it-IT" sz="2800" dirty="0"/>
              <a:t>In soffitta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54A8CF7-120B-EF9F-DCC7-EDC03BE4007C}"/>
              </a:ext>
            </a:extLst>
          </p:cNvPr>
          <p:cNvSpPr/>
          <p:nvPr/>
        </p:nvSpPr>
        <p:spPr>
          <a:xfrm>
            <a:off x="7843838" y="6467060"/>
            <a:ext cx="4348161" cy="3909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Vincent Van Gogh: Camera da letto ad Arles</a:t>
            </a:r>
          </a:p>
        </p:txBody>
      </p:sp>
    </p:spTree>
    <p:extLst>
      <p:ext uri="{BB962C8B-B14F-4D97-AF65-F5344CB8AC3E}">
        <p14:creationId xmlns:p14="http://schemas.microsoft.com/office/powerpoint/2010/main" val="1997744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836A445-BCD3-D949-8DA1-7B4328C51F3A}"/>
              </a:ext>
            </a:extLst>
          </p:cNvPr>
          <p:cNvSpPr/>
          <p:nvPr/>
        </p:nvSpPr>
        <p:spPr>
          <a:xfrm>
            <a:off x="0" y="477079"/>
            <a:ext cx="12192000" cy="974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AA0B5-DB7B-7244-AD2D-B17188A83BEF}"/>
              </a:ext>
            </a:extLst>
          </p:cNvPr>
          <p:cNvSpPr txBox="1"/>
          <p:nvPr/>
        </p:nvSpPr>
        <p:spPr>
          <a:xfrm>
            <a:off x="972272" y="0"/>
            <a:ext cx="107757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b="1" dirty="0"/>
          </a:p>
          <a:p>
            <a:r>
              <a:rPr lang="it-IT" sz="3600" b="1" dirty="0"/>
              <a:t>La Bohème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331DC1-6ACC-8BE8-CFA5-9FAA7F4B7186}"/>
              </a:ext>
            </a:extLst>
          </p:cNvPr>
          <p:cNvSpPr txBox="1"/>
          <p:nvPr/>
        </p:nvSpPr>
        <p:spPr>
          <a:xfrm>
            <a:off x="972272" y="2173184"/>
            <a:ext cx="10106545" cy="4571999"/>
          </a:xfrm>
          <a:prstGeom prst="rect">
            <a:avLst/>
          </a:prstGeom>
          <a:noFill/>
        </p:spPr>
        <p:txBody>
          <a:bodyPr wrap="square" numCol="1" spcCol="360000" rtlCol="0">
            <a:normAutofit/>
          </a:bodyPr>
          <a:lstStyle/>
          <a:p>
            <a:r>
              <a:rPr lang="it-IT" sz="2800" b="1" dirty="0"/>
              <a:t>"Oh Mimì, tu più non torni": Inizio dell'atto IV e duetto </a:t>
            </a:r>
          </a:p>
          <a:p>
            <a:endParaRPr lang="it-IT" sz="2800" b="1" dirty="0"/>
          </a:p>
          <a:p>
            <a:r>
              <a:rPr lang="it-IT" sz="2800" dirty="0"/>
              <a:t>Inizia come il primo atto</a:t>
            </a:r>
          </a:p>
          <a:p>
            <a:r>
              <a:rPr lang="it-IT" sz="2800" dirty="0"/>
              <a:t>Simmetria perfetta</a:t>
            </a:r>
          </a:p>
          <a:p>
            <a:r>
              <a:rPr lang="it-IT" sz="2800" dirty="0"/>
              <a:t>Cambia la tonalità</a:t>
            </a:r>
          </a:p>
          <a:p>
            <a:r>
              <a:rPr lang="it-IT" sz="2800" dirty="0"/>
              <a:t>Si percepisce un'atmosfera di malinconia</a:t>
            </a:r>
          </a:p>
        </p:txBody>
      </p:sp>
      <p:pic>
        <p:nvPicPr>
          <p:cNvPr id="3" name="Immagine 2">
            <a:hlinkClick r:id="rId3"/>
            <a:extLst>
              <a:ext uri="{FF2B5EF4-FFF2-40B4-BE49-F238E27FC236}">
                <a16:creationId xmlns:a16="http://schemas.microsoft.com/office/drawing/2014/main" id="{E9334261-C3AF-7FA6-5214-C03B56F41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890" y="4214191"/>
            <a:ext cx="4694110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7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836A445-BCD3-D949-8DA1-7B4328C51F3A}"/>
              </a:ext>
            </a:extLst>
          </p:cNvPr>
          <p:cNvSpPr/>
          <p:nvPr/>
        </p:nvSpPr>
        <p:spPr>
          <a:xfrm>
            <a:off x="0" y="477079"/>
            <a:ext cx="12192000" cy="974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AA0B5-DB7B-7244-AD2D-B17188A83BEF}"/>
              </a:ext>
            </a:extLst>
          </p:cNvPr>
          <p:cNvSpPr txBox="1"/>
          <p:nvPr/>
        </p:nvSpPr>
        <p:spPr>
          <a:xfrm>
            <a:off x="972272" y="0"/>
            <a:ext cx="107757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b="1" dirty="0"/>
          </a:p>
          <a:p>
            <a:r>
              <a:rPr lang="it-IT" sz="3600" b="1" dirty="0"/>
              <a:t>La Bohème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331DC1-6ACC-8BE8-CFA5-9FAA7F4B7186}"/>
              </a:ext>
            </a:extLst>
          </p:cNvPr>
          <p:cNvSpPr txBox="1"/>
          <p:nvPr/>
        </p:nvSpPr>
        <p:spPr>
          <a:xfrm>
            <a:off x="972272" y="2173184"/>
            <a:ext cx="10106545" cy="4571999"/>
          </a:xfrm>
          <a:prstGeom prst="rect">
            <a:avLst/>
          </a:prstGeom>
          <a:noFill/>
        </p:spPr>
        <p:txBody>
          <a:bodyPr wrap="square" numCol="1" spcCol="360000" rtlCol="0">
            <a:normAutofit/>
          </a:bodyPr>
          <a:lstStyle/>
          <a:p>
            <a:r>
              <a:rPr lang="it-IT" sz="2800" b="1" dirty="0"/>
              <a:t>"Sono andati? Fingevo di dormire": finale atto IV</a:t>
            </a:r>
          </a:p>
          <a:p>
            <a:endParaRPr lang="it-IT" sz="2800" b="1" dirty="0"/>
          </a:p>
          <a:p>
            <a:r>
              <a:rPr lang="it-IT" sz="2800" dirty="0"/>
              <a:t>Dramma e morte di Mimì</a:t>
            </a:r>
          </a:p>
          <a:p>
            <a:r>
              <a:rPr lang="it-IT" sz="2800" dirty="0"/>
              <a:t>Momento di maggiore intensità emotiva</a:t>
            </a:r>
          </a:p>
          <a:p>
            <a:r>
              <a:rPr lang="it-IT" sz="2800" dirty="0"/>
              <a:t>Il soprano canta sdraiata (o quasi)</a:t>
            </a:r>
          </a:p>
          <a:p>
            <a:r>
              <a:rPr lang="it-IT" sz="2800" dirty="0"/>
              <a:t>Il grido finale della disperazione ("Mimì, Mimì")</a:t>
            </a:r>
          </a:p>
        </p:txBody>
      </p:sp>
      <p:pic>
        <p:nvPicPr>
          <p:cNvPr id="3" name="Immagine 2">
            <a:hlinkClick r:id="rId3"/>
            <a:extLst>
              <a:ext uri="{FF2B5EF4-FFF2-40B4-BE49-F238E27FC236}">
                <a16:creationId xmlns:a16="http://schemas.microsoft.com/office/drawing/2014/main" id="{8405AEC7-FA84-04B7-A804-CF49B856D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890" y="4214191"/>
            <a:ext cx="4694110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4E0FAB-3CF3-D042-AF85-159B8DB56760}"/>
              </a:ext>
            </a:extLst>
          </p:cNvPr>
          <p:cNvSpPr txBox="1"/>
          <p:nvPr/>
        </p:nvSpPr>
        <p:spPr>
          <a:xfrm>
            <a:off x="440869" y="1173843"/>
            <a:ext cx="1092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i="1" dirty="0"/>
              <a:t>Grazie a tutti per la partecipazione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47973" y="3090140"/>
            <a:ext cx="970960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2800" dirty="0"/>
              <a:t>Riferimenti:</a:t>
            </a:r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hlinkClick r:id="rId3"/>
              </a:rPr>
              <a:t>www.incontrimusicalimozzo</a:t>
            </a:r>
            <a:r>
              <a:rPr lang="it-IT" sz="2800">
                <a:hlinkClick r:id="rId3"/>
              </a:rPr>
              <a:t>.webnode</a:t>
            </a:r>
            <a:r>
              <a:rPr lang="it-IT" sz="2800" dirty="0">
                <a:hlinkClick r:id="rId3"/>
              </a:rPr>
              <a:t>.it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hlinkClick r:id="rId4"/>
              </a:rPr>
              <a:t>incontrimusicalimozzo@gmail.com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6A66664-3F93-9540-9CC8-E5209C7BE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258" y="5151665"/>
            <a:ext cx="369460" cy="36946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1055C45-9574-4646-8407-DDFE063DC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697" y="5620472"/>
            <a:ext cx="360021" cy="36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9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AA0B5-DB7B-7244-AD2D-B17188A83BEF}"/>
              </a:ext>
            </a:extLst>
          </p:cNvPr>
          <p:cNvSpPr txBox="1"/>
          <p:nvPr/>
        </p:nvSpPr>
        <p:spPr>
          <a:xfrm>
            <a:off x="437322" y="733818"/>
            <a:ext cx="662184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Giacomo Puccini (1858-1924)</a:t>
            </a:r>
            <a:endParaRPr lang="it-IT" sz="2800" b="1" dirty="0"/>
          </a:p>
          <a:p>
            <a:endParaRPr lang="it-IT" dirty="0"/>
          </a:p>
          <a:p>
            <a:endParaRPr lang="it-IT" sz="3200" b="1" dirty="0"/>
          </a:p>
          <a:p>
            <a:r>
              <a:rPr lang="it-IT" sz="3200" b="1" dirty="0"/>
              <a:t>Nasce a Lucca da famiglia di musicisti</a:t>
            </a:r>
          </a:p>
          <a:p>
            <a:r>
              <a:rPr lang="it-IT" sz="3200" b="1" dirty="0"/>
              <a:t>Studia inizialmente a Lucca con vari maestri, poi a Milano</a:t>
            </a:r>
          </a:p>
          <a:p>
            <a:r>
              <a:rPr lang="it-IT" sz="3200" b="1" dirty="0"/>
              <a:t>Legame con Elvira </a:t>
            </a:r>
            <a:r>
              <a:rPr lang="it-IT" sz="3200" b="1" dirty="0" err="1"/>
              <a:t>Bonturi</a:t>
            </a:r>
            <a:endParaRPr lang="it-IT" sz="3200" b="1" dirty="0"/>
          </a:p>
          <a:p>
            <a:r>
              <a:rPr lang="it-IT" sz="3200" b="1" dirty="0"/>
              <a:t>La casa a Torre del Lago</a:t>
            </a:r>
          </a:p>
          <a:p>
            <a:r>
              <a:rPr lang="it-IT" sz="3200" b="1" dirty="0"/>
              <a:t>L'amore per i motori e per la caccia</a:t>
            </a:r>
          </a:p>
          <a:p>
            <a:r>
              <a:rPr lang="it-IT" sz="3200" b="1" dirty="0"/>
              <a:t>Cento anni di successi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96D8B2-D071-4CCC-E3CB-832EE3F2CA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8" t="1905" r="3900" b="4873"/>
          <a:stretch/>
        </p:blipFill>
        <p:spPr>
          <a:xfrm>
            <a:off x="7278583" y="0"/>
            <a:ext cx="4913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2F080107-E398-9C48-958D-69944917E9FB}"/>
              </a:ext>
            </a:extLst>
          </p:cNvPr>
          <p:cNvSpPr/>
          <p:nvPr/>
        </p:nvSpPr>
        <p:spPr>
          <a:xfrm>
            <a:off x="0" y="693543"/>
            <a:ext cx="5739409" cy="62089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6D10357-6082-154A-B78B-FC48331215F1}"/>
              </a:ext>
            </a:extLst>
          </p:cNvPr>
          <p:cNvSpPr/>
          <p:nvPr/>
        </p:nvSpPr>
        <p:spPr>
          <a:xfrm>
            <a:off x="6088566" y="686624"/>
            <a:ext cx="6103434" cy="6209889"/>
          </a:xfrm>
          <a:prstGeom prst="rect">
            <a:avLst/>
          </a:prstGeom>
          <a:solidFill>
            <a:srgbClr val="FF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C15EFB8C-FABF-054F-9321-E7726BB88AB2}"/>
              </a:ext>
            </a:extLst>
          </p:cNvPr>
          <p:cNvCxnSpPr/>
          <p:nvPr/>
        </p:nvCxnSpPr>
        <p:spPr>
          <a:xfrm>
            <a:off x="6088566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4BAEE609-B4F1-C240-839F-8252EA9DF920}"/>
              </a:ext>
            </a:extLst>
          </p:cNvPr>
          <p:cNvCxnSpPr/>
          <p:nvPr/>
        </p:nvCxnSpPr>
        <p:spPr>
          <a:xfrm>
            <a:off x="2096429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7A90C7-ECAF-1143-8DD4-1CFBE0A07428}"/>
              </a:ext>
            </a:extLst>
          </p:cNvPr>
          <p:cNvSpPr txBox="1"/>
          <p:nvPr/>
        </p:nvSpPr>
        <p:spPr>
          <a:xfrm>
            <a:off x="568712" y="2787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1600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DACB71B-068B-6445-918D-92056335F572}"/>
              </a:ext>
            </a:extLst>
          </p:cNvPr>
          <p:cNvSpPr txBox="1"/>
          <p:nvPr/>
        </p:nvSpPr>
        <p:spPr>
          <a:xfrm>
            <a:off x="7634868" y="3172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1800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1E1F432-B53A-1E44-8632-FED6AF8B019E}"/>
              </a:ext>
            </a:extLst>
          </p:cNvPr>
          <p:cNvSpPr txBox="1"/>
          <p:nvPr/>
        </p:nvSpPr>
        <p:spPr>
          <a:xfrm>
            <a:off x="3751655" y="3172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1700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0435A2D-94FC-9A43-8747-60A5B342B29C}"/>
              </a:ext>
            </a:extLst>
          </p:cNvPr>
          <p:cNvSpPr txBox="1"/>
          <p:nvPr/>
        </p:nvSpPr>
        <p:spPr>
          <a:xfrm>
            <a:off x="10716322" y="2787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1900</a:t>
            </a: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F665917E-08B1-B045-B383-A1760E68B6C4}"/>
              </a:ext>
            </a:extLst>
          </p:cNvPr>
          <p:cNvCxnSpPr/>
          <p:nvPr/>
        </p:nvCxnSpPr>
        <p:spPr>
          <a:xfrm>
            <a:off x="0" y="68662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8796579-99DD-CD4C-8911-5EC81FEF3DB6}"/>
              </a:ext>
            </a:extLst>
          </p:cNvPr>
          <p:cNvSpPr txBox="1"/>
          <p:nvPr/>
        </p:nvSpPr>
        <p:spPr>
          <a:xfrm>
            <a:off x="8150061" y="729674"/>
            <a:ext cx="304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ROMANTICISMO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617FE76-3420-6145-8589-B3426E21D19D}"/>
              </a:ext>
            </a:extLst>
          </p:cNvPr>
          <p:cNvSpPr txBox="1"/>
          <p:nvPr/>
        </p:nvSpPr>
        <p:spPr>
          <a:xfrm>
            <a:off x="1765818" y="729674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BAROCCO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D353304B-EFE0-2A45-9A98-A1486DB2A7E3}"/>
              </a:ext>
            </a:extLst>
          </p:cNvPr>
          <p:cNvCxnSpPr/>
          <p:nvPr/>
        </p:nvCxnSpPr>
        <p:spPr>
          <a:xfrm>
            <a:off x="1009185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BE72FE5C-583E-4044-A5B1-2B658F25C07D}"/>
              </a:ext>
            </a:extLst>
          </p:cNvPr>
          <p:cNvSpPr/>
          <p:nvPr/>
        </p:nvSpPr>
        <p:spPr>
          <a:xfrm>
            <a:off x="4253315" y="686621"/>
            <a:ext cx="2748619" cy="620989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21000">
                <a:srgbClr val="F6F466"/>
              </a:gs>
              <a:gs pos="81000">
                <a:srgbClr val="F6F466"/>
              </a:gs>
              <a:gs pos="100000">
                <a:srgbClr val="FFAFB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A2AB006-A7B4-E044-B300-F80212F7D0FE}"/>
              </a:ext>
            </a:extLst>
          </p:cNvPr>
          <p:cNvSpPr txBox="1"/>
          <p:nvPr/>
        </p:nvSpPr>
        <p:spPr>
          <a:xfrm>
            <a:off x="4820289" y="711849"/>
            <a:ext cx="207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PERIODO CLASSICO</a:t>
            </a:r>
          </a:p>
        </p:txBody>
      </p: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57EBBF41-2E04-0648-BCDF-D1635500749A}"/>
              </a:ext>
            </a:extLst>
          </p:cNvPr>
          <p:cNvCxnSpPr>
            <a:cxnSpLocks/>
          </p:cNvCxnSpPr>
          <p:nvPr/>
        </p:nvCxnSpPr>
        <p:spPr>
          <a:xfrm>
            <a:off x="0" y="1081181"/>
            <a:ext cx="12186000" cy="16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>
            <a:extLst>
              <a:ext uri="{FF2B5EF4-FFF2-40B4-BE49-F238E27FC236}">
                <a16:creationId xmlns:a16="http://schemas.microsoft.com/office/drawing/2014/main" id="{44A82300-D953-5E45-BA90-1647F0D7E1E2}"/>
              </a:ext>
            </a:extLst>
          </p:cNvPr>
          <p:cNvCxnSpPr>
            <a:cxnSpLocks/>
          </p:cNvCxnSpPr>
          <p:nvPr/>
        </p:nvCxnSpPr>
        <p:spPr>
          <a:xfrm>
            <a:off x="7492410" y="4824000"/>
            <a:ext cx="34455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890C892-5D95-F34D-A62B-D21D516A92D6}"/>
              </a:ext>
            </a:extLst>
          </p:cNvPr>
          <p:cNvSpPr txBox="1"/>
          <p:nvPr/>
        </p:nvSpPr>
        <p:spPr>
          <a:xfrm>
            <a:off x="7510544" y="4644000"/>
            <a:ext cx="3429445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Camille Saint-</a:t>
            </a:r>
            <a:r>
              <a:rPr lang="it-IT" sz="1200" dirty="0" err="1"/>
              <a:t>Saëns</a:t>
            </a:r>
            <a:endParaRPr lang="it-IT" sz="1200" dirty="0"/>
          </a:p>
        </p:txBody>
      </p:sp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465EBAC9-93F5-1A37-56F8-B34EF83E348F}"/>
              </a:ext>
            </a:extLst>
          </p:cNvPr>
          <p:cNvCxnSpPr>
            <a:cxnSpLocks/>
          </p:cNvCxnSpPr>
          <p:nvPr/>
        </p:nvCxnSpPr>
        <p:spPr>
          <a:xfrm>
            <a:off x="7703130" y="5292000"/>
            <a:ext cx="2115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DCD044-B156-DDE8-8824-57AA41FFE4FE}"/>
              </a:ext>
            </a:extLst>
          </p:cNvPr>
          <p:cNvSpPr txBox="1"/>
          <p:nvPr/>
        </p:nvSpPr>
        <p:spPr>
          <a:xfrm>
            <a:off x="7675200" y="5112000"/>
            <a:ext cx="2097236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 err="1"/>
              <a:t>P.I.Tchaikowsky</a:t>
            </a:r>
            <a:endParaRPr lang="it-IT" sz="1200" dirty="0"/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78F3DD27-81B5-49FF-58C0-A4792C334DF2}"/>
              </a:ext>
            </a:extLst>
          </p:cNvPr>
          <p:cNvCxnSpPr>
            <a:cxnSpLocks/>
          </p:cNvCxnSpPr>
          <p:nvPr/>
        </p:nvCxnSpPr>
        <p:spPr>
          <a:xfrm>
            <a:off x="6898641" y="4356000"/>
            <a:ext cx="24156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CEB0A7-59FB-CC43-CEB7-F218A1F36C2A}"/>
              </a:ext>
            </a:extLst>
          </p:cNvPr>
          <p:cNvSpPr txBox="1"/>
          <p:nvPr/>
        </p:nvSpPr>
        <p:spPr>
          <a:xfrm>
            <a:off x="6908721" y="4176000"/>
            <a:ext cx="2405608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Jacques Offenbach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82EB9F18-3EBC-8010-FFA7-C1288A012F4E}"/>
              </a:ext>
            </a:extLst>
          </p:cNvPr>
          <p:cNvCxnSpPr>
            <a:cxnSpLocks/>
          </p:cNvCxnSpPr>
          <p:nvPr/>
        </p:nvCxnSpPr>
        <p:spPr>
          <a:xfrm flipV="1">
            <a:off x="3185261" y="2484000"/>
            <a:ext cx="3318485" cy="17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4AE6813-0A65-EC44-3BDA-3E5862FE205E}"/>
              </a:ext>
            </a:extLst>
          </p:cNvPr>
          <p:cNvSpPr txBox="1"/>
          <p:nvPr/>
        </p:nvSpPr>
        <p:spPr>
          <a:xfrm>
            <a:off x="3185260" y="2304000"/>
            <a:ext cx="3318481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Franz Joseph Haydn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992841C3-2CC8-6ECD-BEA4-566CFB11120B}"/>
              </a:ext>
            </a:extLst>
          </p:cNvPr>
          <p:cNvCxnSpPr>
            <a:cxnSpLocks/>
          </p:cNvCxnSpPr>
          <p:nvPr/>
        </p:nvCxnSpPr>
        <p:spPr>
          <a:xfrm flipV="1">
            <a:off x="4253315" y="2718000"/>
            <a:ext cx="14786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9167C56-9B9C-B18E-8E79-E3A9B3E27F1F}"/>
              </a:ext>
            </a:extLst>
          </p:cNvPr>
          <p:cNvSpPr txBox="1"/>
          <p:nvPr/>
        </p:nvSpPr>
        <p:spPr>
          <a:xfrm>
            <a:off x="4253314" y="2538000"/>
            <a:ext cx="1478618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W.A.Mozart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0E58CB1-D592-33A4-CCFA-68151EA87AED}"/>
              </a:ext>
            </a:extLst>
          </p:cNvPr>
          <p:cNvSpPr txBox="1"/>
          <p:nvPr/>
        </p:nvSpPr>
        <p:spPr>
          <a:xfrm>
            <a:off x="6505200" y="3708000"/>
            <a:ext cx="1526618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 err="1"/>
              <a:t>Frédérick</a:t>
            </a:r>
            <a:r>
              <a:rPr lang="it-IT" sz="1200" b="1" dirty="0"/>
              <a:t> </a:t>
            </a:r>
            <a:r>
              <a:rPr lang="it-IT" sz="1200" dirty="0"/>
              <a:t>Chopin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7FD8E4EE-7456-6B89-15AC-C78E934A9B08}"/>
              </a:ext>
            </a:extLst>
          </p:cNvPr>
          <p:cNvCxnSpPr>
            <a:cxnSpLocks/>
          </p:cNvCxnSpPr>
          <p:nvPr/>
        </p:nvCxnSpPr>
        <p:spPr>
          <a:xfrm>
            <a:off x="6503741" y="3888000"/>
            <a:ext cx="15141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B118045-9B8C-27FB-E8B6-D1E36B482A1B}"/>
              </a:ext>
            </a:extLst>
          </p:cNvPr>
          <p:cNvSpPr txBox="1"/>
          <p:nvPr/>
        </p:nvSpPr>
        <p:spPr>
          <a:xfrm>
            <a:off x="5507938" y="3006000"/>
            <a:ext cx="1673155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Carl Maria von Weber</a:t>
            </a:r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F9146675-0656-0FB1-0EC3-90E7CB83E0B8}"/>
              </a:ext>
            </a:extLst>
          </p:cNvPr>
          <p:cNvCxnSpPr>
            <a:cxnSpLocks/>
          </p:cNvCxnSpPr>
          <p:nvPr/>
        </p:nvCxnSpPr>
        <p:spPr>
          <a:xfrm>
            <a:off x="5507938" y="3186000"/>
            <a:ext cx="16731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B8EC90C-D392-C47C-1CF7-4E4124ABCA33}"/>
              </a:ext>
            </a:extLst>
          </p:cNvPr>
          <p:cNvSpPr txBox="1"/>
          <p:nvPr/>
        </p:nvSpPr>
        <p:spPr>
          <a:xfrm>
            <a:off x="6102000" y="3474000"/>
            <a:ext cx="1294209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Vincenzo Bellini</a:t>
            </a:r>
          </a:p>
        </p:txBody>
      </p: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18C09CE5-DD54-7D14-A651-8BC30C5854DF}"/>
              </a:ext>
            </a:extLst>
          </p:cNvPr>
          <p:cNvCxnSpPr>
            <a:cxnSpLocks/>
          </p:cNvCxnSpPr>
          <p:nvPr/>
        </p:nvCxnSpPr>
        <p:spPr>
          <a:xfrm>
            <a:off x="6096000" y="3654000"/>
            <a:ext cx="130164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B9B9FDC-AA46-0921-E7B9-483F73439390}"/>
              </a:ext>
            </a:extLst>
          </p:cNvPr>
          <p:cNvSpPr txBox="1"/>
          <p:nvPr/>
        </p:nvSpPr>
        <p:spPr>
          <a:xfrm>
            <a:off x="6012584" y="3240000"/>
            <a:ext cx="1203626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Franz Schubert</a:t>
            </a:r>
          </a:p>
        </p:txBody>
      </p: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EDAEF4D7-C787-3F77-2971-AD3B81E6F12F}"/>
              </a:ext>
            </a:extLst>
          </p:cNvPr>
          <p:cNvCxnSpPr>
            <a:cxnSpLocks/>
          </p:cNvCxnSpPr>
          <p:nvPr/>
        </p:nvCxnSpPr>
        <p:spPr>
          <a:xfrm>
            <a:off x="6012583" y="3420000"/>
            <a:ext cx="120362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88176BC-5109-066D-B1D4-694D2E960FA4}"/>
              </a:ext>
            </a:extLst>
          </p:cNvPr>
          <p:cNvSpPr txBox="1"/>
          <p:nvPr/>
        </p:nvSpPr>
        <p:spPr>
          <a:xfrm>
            <a:off x="1435606" y="1602000"/>
            <a:ext cx="2799125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Domenico Scarlatti</a:t>
            </a:r>
          </a:p>
        </p:txBody>
      </p:sp>
      <p:cxnSp>
        <p:nvCxnSpPr>
          <p:cNvPr id="34" name="Connettore 1 33">
            <a:extLst>
              <a:ext uri="{FF2B5EF4-FFF2-40B4-BE49-F238E27FC236}">
                <a16:creationId xmlns:a16="http://schemas.microsoft.com/office/drawing/2014/main" id="{5284951D-BB6C-15E3-69C7-053710123260}"/>
              </a:ext>
            </a:extLst>
          </p:cNvPr>
          <p:cNvCxnSpPr>
            <a:cxnSpLocks/>
          </p:cNvCxnSpPr>
          <p:nvPr/>
        </p:nvCxnSpPr>
        <p:spPr>
          <a:xfrm>
            <a:off x="1435608" y="1782000"/>
            <a:ext cx="28177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8F5436C-2797-9276-1BD0-9E66AE4B9A0C}"/>
              </a:ext>
            </a:extLst>
          </p:cNvPr>
          <p:cNvSpPr txBox="1"/>
          <p:nvPr/>
        </p:nvSpPr>
        <p:spPr>
          <a:xfrm>
            <a:off x="4820400" y="2772000"/>
            <a:ext cx="2360803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Ludwig van Beethoven</a:t>
            </a:r>
          </a:p>
        </p:txBody>
      </p:sp>
      <p:cxnSp>
        <p:nvCxnSpPr>
          <p:cNvPr id="36" name="Connettore 1 35">
            <a:extLst>
              <a:ext uri="{FF2B5EF4-FFF2-40B4-BE49-F238E27FC236}">
                <a16:creationId xmlns:a16="http://schemas.microsoft.com/office/drawing/2014/main" id="{424E1404-13C1-8B00-165E-0342E3B66049}"/>
              </a:ext>
            </a:extLst>
          </p:cNvPr>
          <p:cNvCxnSpPr>
            <a:cxnSpLocks/>
          </p:cNvCxnSpPr>
          <p:nvPr/>
        </p:nvCxnSpPr>
        <p:spPr>
          <a:xfrm>
            <a:off x="4820289" y="2952000"/>
            <a:ext cx="23608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19C3449-8D3C-6438-3A4D-4EFDD21843C2}"/>
              </a:ext>
            </a:extLst>
          </p:cNvPr>
          <p:cNvSpPr txBox="1"/>
          <p:nvPr/>
        </p:nvSpPr>
        <p:spPr>
          <a:xfrm>
            <a:off x="9057600" y="6408000"/>
            <a:ext cx="2486593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Maurice Ravel</a:t>
            </a:r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BC4EDE76-2443-AE2F-DFF1-62F9A21FEC1E}"/>
              </a:ext>
            </a:extLst>
          </p:cNvPr>
          <p:cNvCxnSpPr>
            <a:cxnSpLocks/>
          </p:cNvCxnSpPr>
          <p:nvPr/>
        </p:nvCxnSpPr>
        <p:spPr>
          <a:xfrm>
            <a:off x="9046564" y="6588000"/>
            <a:ext cx="24958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F573811-6A6A-4DF7-817F-CCB4C0033718}"/>
              </a:ext>
            </a:extLst>
          </p:cNvPr>
          <p:cNvSpPr txBox="1"/>
          <p:nvPr/>
        </p:nvSpPr>
        <p:spPr>
          <a:xfrm>
            <a:off x="7675200" y="4878000"/>
            <a:ext cx="1723974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Modest </a:t>
            </a:r>
            <a:r>
              <a:rPr lang="it-IT" sz="1200" dirty="0" err="1"/>
              <a:t>Mussorgsky</a:t>
            </a:r>
            <a:endParaRPr lang="it-IT" sz="1200" dirty="0"/>
          </a:p>
        </p:txBody>
      </p: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id="{08BBB418-CA10-3BF2-68FD-EEF8C2F5DBF0}"/>
              </a:ext>
            </a:extLst>
          </p:cNvPr>
          <p:cNvCxnSpPr>
            <a:cxnSpLocks/>
          </p:cNvCxnSpPr>
          <p:nvPr/>
        </p:nvCxnSpPr>
        <p:spPr>
          <a:xfrm>
            <a:off x="7675200" y="5058000"/>
            <a:ext cx="17239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05A60C4E-C931-38A2-3394-F128E9E7B3E8}"/>
              </a:ext>
            </a:extLst>
          </p:cNvPr>
          <p:cNvCxnSpPr>
            <a:cxnSpLocks/>
          </p:cNvCxnSpPr>
          <p:nvPr/>
        </p:nvCxnSpPr>
        <p:spPr>
          <a:xfrm>
            <a:off x="7001934" y="4590000"/>
            <a:ext cx="314044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933F45F9-EF1C-D8F5-360A-3EDF77D69ACB}"/>
              </a:ext>
            </a:extLst>
          </p:cNvPr>
          <p:cNvSpPr txBox="1"/>
          <p:nvPr/>
        </p:nvSpPr>
        <p:spPr>
          <a:xfrm>
            <a:off x="7001927" y="4410000"/>
            <a:ext cx="3140442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 err="1"/>
              <a:t>Cartlo</a:t>
            </a:r>
            <a:r>
              <a:rPr lang="it-IT" sz="1200" dirty="0"/>
              <a:t> Alfredo Piatti</a:t>
            </a:r>
          </a:p>
        </p:txBody>
      </p:sp>
      <p:cxnSp>
        <p:nvCxnSpPr>
          <p:cNvPr id="42" name="Connettore 1 41">
            <a:extLst>
              <a:ext uri="{FF2B5EF4-FFF2-40B4-BE49-F238E27FC236}">
                <a16:creationId xmlns:a16="http://schemas.microsoft.com/office/drawing/2014/main" id="{A9E473D0-748D-9686-D51C-431CFB77A53D}"/>
              </a:ext>
            </a:extLst>
          </p:cNvPr>
          <p:cNvCxnSpPr>
            <a:cxnSpLocks/>
          </p:cNvCxnSpPr>
          <p:nvPr/>
        </p:nvCxnSpPr>
        <p:spPr>
          <a:xfrm>
            <a:off x="6613200" y="4122000"/>
            <a:ext cx="353484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84FAF1E6-4E78-A916-11BB-416211E47B7F}"/>
              </a:ext>
            </a:extLst>
          </p:cNvPr>
          <p:cNvSpPr txBox="1"/>
          <p:nvPr/>
        </p:nvSpPr>
        <p:spPr>
          <a:xfrm>
            <a:off x="6613200" y="3942000"/>
            <a:ext cx="3527987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Giuseppe Verdi</a:t>
            </a:r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F152470C-E797-79D1-57DF-92ED167FBCED}"/>
              </a:ext>
            </a:extLst>
          </p:cNvPr>
          <p:cNvCxnSpPr>
            <a:cxnSpLocks/>
          </p:cNvCxnSpPr>
          <p:nvPr/>
        </p:nvCxnSpPr>
        <p:spPr>
          <a:xfrm>
            <a:off x="1435606" y="2016000"/>
            <a:ext cx="268999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B0020BEC-4ACF-A18C-98C2-BEA48ED4A0D7}"/>
              </a:ext>
            </a:extLst>
          </p:cNvPr>
          <p:cNvSpPr txBox="1"/>
          <p:nvPr/>
        </p:nvSpPr>
        <p:spPr>
          <a:xfrm>
            <a:off x="1435606" y="1836000"/>
            <a:ext cx="2681208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Johann Sebastian Bach</a:t>
            </a:r>
          </a:p>
        </p:txBody>
      </p:sp>
      <p:cxnSp>
        <p:nvCxnSpPr>
          <p:cNvPr id="48" name="Connettore 1 47">
            <a:extLst>
              <a:ext uri="{FF2B5EF4-FFF2-40B4-BE49-F238E27FC236}">
                <a16:creationId xmlns:a16="http://schemas.microsoft.com/office/drawing/2014/main" id="{05EF1F90-D9B3-8FF8-BC7E-B27FC2BBA012}"/>
              </a:ext>
            </a:extLst>
          </p:cNvPr>
          <p:cNvCxnSpPr>
            <a:cxnSpLocks/>
          </p:cNvCxnSpPr>
          <p:nvPr/>
        </p:nvCxnSpPr>
        <p:spPr>
          <a:xfrm>
            <a:off x="1435606" y="2250000"/>
            <a:ext cx="296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4C92D7D-EC3C-8E79-DE32-99CBE5FB0781}"/>
              </a:ext>
            </a:extLst>
          </p:cNvPr>
          <p:cNvSpPr txBox="1"/>
          <p:nvPr/>
        </p:nvSpPr>
        <p:spPr>
          <a:xfrm>
            <a:off x="1435606" y="2070000"/>
            <a:ext cx="2968789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Georg Friedrich </a:t>
            </a:r>
            <a:r>
              <a:rPr lang="it-IT" sz="1200" dirty="0" err="1"/>
              <a:t>Händel</a:t>
            </a:r>
            <a:endParaRPr lang="it-IT" sz="1200" dirty="0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2C170B42-CD84-D407-1BB8-F70DF9D26B04}"/>
              </a:ext>
            </a:extLst>
          </p:cNvPr>
          <p:cNvSpPr txBox="1"/>
          <p:nvPr/>
        </p:nvSpPr>
        <p:spPr>
          <a:xfrm>
            <a:off x="1221455" y="1368000"/>
            <a:ext cx="2507227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Antonio</a:t>
            </a:r>
            <a:r>
              <a:rPr lang="it-IT" sz="1200" b="1" dirty="0"/>
              <a:t> </a:t>
            </a:r>
            <a:r>
              <a:rPr lang="it-IT" sz="1200" dirty="0"/>
              <a:t>Vivaldi</a:t>
            </a:r>
          </a:p>
        </p:txBody>
      </p:sp>
      <p:cxnSp>
        <p:nvCxnSpPr>
          <p:cNvPr id="52" name="Connettore 1 51">
            <a:extLst>
              <a:ext uri="{FF2B5EF4-FFF2-40B4-BE49-F238E27FC236}">
                <a16:creationId xmlns:a16="http://schemas.microsoft.com/office/drawing/2014/main" id="{E7FD5E31-7BB9-754F-D54C-C9811B0CC3F3}"/>
              </a:ext>
            </a:extLst>
          </p:cNvPr>
          <p:cNvCxnSpPr>
            <a:cxnSpLocks/>
          </p:cNvCxnSpPr>
          <p:nvPr/>
        </p:nvCxnSpPr>
        <p:spPr>
          <a:xfrm>
            <a:off x="1221455" y="1548000"/>
            <a:ext cx="2530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FCDC136E-5B5E-ABE7-895B-D780A5B701BE}"/>
              </a:ext>
            </a:extLst>
          </p:cNvPr>
          <p:cNvSpPr txBox="1"/>
          <p:nvPr/>
        </p:nvSpPr>
        <p:spPr>
          <a:xfrm>
            <a:off x="7703129" y="5346000"/>
            <a:ext cx="2545771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 err="1"/>
              <a:t>Antonín</a:t>
            </a:r>
            <a:r>
              <a:rPr lang="it-IT" sz="1200" dirty="0"/>
              <a:t> </a:t>
            </a:r>
            <a:r>
              <a:rPr lang="it-IT" sz="1200" dirty="0" err="1"/>
              <a:t>Dvořák</a:t>
            </a:r>
            <a:endParaRPr lang="it-IT" sz="1200" dirty="0"/>
          </a:p>
        </p:txBody>
      </p:sp>
      <p:cxnSp>
        <p:nvCxnSpPr>
          <p:cNvPr id="54" name="Connettore 1 53">
            <a:extLst>
              <a:ext uri="{FF2B5EF4-FFF2-40B4-BE49-F238E27FC236}">
                <a16:creationId xmlns:a16="http://schemas.microsoft.com/office/drawing/2014/main" id="{DC0AB147-8D10-99C1-D73C-DBD0869B3195}"/>
              </a:ext>
            </a:extLst>
          </p:cNvPr>
          <p:cNvCxnSpPr>
            <a:cxnSpLocks/>
          </p:cNvCxnSpPr>
          <p:nvPr/>
        </p:nvCxnSpPr>
        <p:spPr>
          <a:xfrm>
            <a:off x="7703130" y="5526000"/>
            <a:ext cx="254577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4F1072CD-DE4E-1D77-36D4-0D699E3D087E}"/>
              </a:ext>
            </a:extLst>
          </p:cNvPr>
          <p:cNvSpPr txBox="1"/>
          <p:nvPr/>
        </p:nvSpPr>
        <p:spPr>
          <a:xfrm>
            <a:off x="8494776" y="5580000"/>
            <a:ext cx="2443199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Ruggero Leoncavallo</a:t>
            </a:r>
          </a:p>
        </p:txBody>
      </p:sp>
      <p:cxnSp>
        <p:nvCxnSpPr>
          <p:cNvPr id="56" name="Connettore 1 55">
            <a:extLst>
              <a:ext uri="{FF2B5EF4-FFF2-40B4-BE49-F238E27FC236}">
                <a16:creationId xmlns:a16="http://schemas.microsoft.com/office/drawing/2014/main" id="{1B906DBA-B117-7CC8-8A55-87D992EAC382}"/>
              </a:ext>
            </a:extLst>
          </p:cNvPr>
          <p:cNvCxnSpPr>
            <a:cxnSpLocks/>
          </p:cNvCxnSpPr>
          <p:nvPr/>
        </p:nvCxnSpPr>
        <p:spPr>
          <a:xfrm>
            <a:off x="8494776" y="5760000"/>
            <a:ext cx="24431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634A079-1D03-156E-4E4A-0DF7693C4FE2}"/>
              </a:ext>
            </a:extLst>
          </p:cNvPr>
          <p:cNvSpPr txBox="1"/>
          <p:nvPr/>
        </p:nvSpPr>
        <p:spPr>
          <a:xfrm>
            <a:off x="9046564" y="6174000"/>
            <a:ext cx="2666900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Sergej Rachmaninov</a:t>
            </a:r>
          </a:p>
        </p:txBody>
      </p:sp>
      <p:cxnSp>
        <p:nvCxnSpPr>
          <p:cNvPr id="58" name="Connettore 1 57">
            <a:extLst>
              <a:ext uri="{FF2B5EF4-FFF2-40B4-BE49-F238E27FC236}">
                <a16:creationId xmlns:a16="http://schemas.microsoft.com/office/drawing/2014/main" id="{DDAFD160-A2E1-2916-9B26-F3523B5E5C87}"/>
              </a:ext>
            </a:extLst>
          </p:cNvPr>
          <p:cNvCxnSpPr>
            <a:cxnSpLocks/>
          </p:cNvCxnSpPr>
          <p:nvPr/>
        </p:nvCxnSpPr>
        <p:spPr>
          <a:xfrm>
            <a:off x="9046564" y="6354000"/>
            <a:ext cx="26669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AED10694-E33D-3352-229F-3FD85E5E0A59}"/>
              </a:ext>
            </a:extLst>
          </p:cNvPr>
          <p:cNvSpPr txBox="1"/>
          <p:nvPr/>
        </p:nvSpPr>
        <p:spPr>
          <a:xfrm>
            <a:off x="10440000" y="6642000"/>
            <a:ext cx="2666900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Dmitrij </a:t>
            </a:r>
            <a:r>
              <a:rPr lang="it-IT" sz="1200" dirty="0" err="1"/>
              <a:t>Shostakovich</a:t>
            </a:r>
            <a:endParaRPr lang="it-IT" sz="1200" dirty="0"/>
          </a:p>
        </p:txBody>
      </p:sp>
      <p:cxnSp>
        <p:nvCxnSpPr>
          <p:cNvPr id="60" name="Connettore 1 59">
            <a:extLst>
              <a:ext uri="{FF2B5EF4-FFF2-40B4-BE49-F238E27FC236}">
                <a16:creationId xmlns:a16="http://schemas.microsoft.com/office/drawing/2014/main" id="{681612F5-220E-7F00-BFED-BCF783F34B1F}"/>
              </a:ext>
            </a:extLst>
          </p:cNvPr>
          <p:cNvCxnSpPr>
            <a:cxnSpLocks/>
          </p:cNvCxnSpPr>
          <p:nvPr/>
        </p:nvCxnSpPr>
        <p:spPr>
          <a:xfrm>
            <a:off x="10440000" y="6822000"/>
            <a:ext cx="26669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0BC11B73-C35D-CB3E-07E2-7517D94A7A93}"/>
              </a:ext>
            </a:extLst>
          </p:cNvPr>
          <p:cNvSpPr txBox="1"/>
          <p:nvPr/>
        </p:nvSpPr>
        <p:spPr>
          <a:xfrm>
            <a:off x="482009" y="1134000"/>
            <a:ext cx="2461464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/>
              <a:t>Arcangelo</a:t>
            </a:r>
            <a:r>
              <a:rPr lang="it-IT" sz="1200" b="1" dirty="0"/>
              <a:t> </a:t>
            </a:r>
            <a:r>
              <a:rPr lang="it-IT" sz="1200" dirty="0"/>
              <a:t>Corelli</a:t>
            </a:r>
          </a:p>
        </p:txBody>
      </p:sp>
      <p:cxnSp>
        <p:nvCxnSpPr>
          <p:cNvPr id="62" name="Connettore 1 61">
            <a:extLst>
              <a:ext uri="{FF2B5EF4-FFF2-40B4-BE49-F238E27FC236}">
                <a16:creationId xmlns:a16="http://schemas.microsoft.com/office/drawing/2014/main" id="{91571DDC-8521-704D-CC57-1703328C1648}"/>
              </a:ext>
            </a:extLst>
          </p:cNvPr>
          <p:cNvCxnSpPr>
            <a:cxnSpLocks/>
          </p:cNvCxnSpPr>
          <p:nvPr/>
        </p:nvCxnSpPr>
        <p:spPr>
          <a:xfrm>
            <a:off x="482009" y="1314000"/>
            <a:ext cx="24614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2BFDC15B-3AD1-973F-2CDE-EDA460CA8B02}"/>
              </a:ext>
            </a:extLst>
          </p:cNvPr>
          <p:cNvSpPr txBox="1"/>
          <p:nvPr/>
        </p:nvSpPr>
        <p:spPr>
          <a:xfrm>
            <a:off x="8541704" y="5868000"/>
            <a:ext cx="2568748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b="1" dirty="0"/>
              <a:t>Giacomo Puccini</a:t>
            </a:r>
          </a:p>
        </p:txBody>
      </p:sp>
      <p:cxnSp>
        <p:nvCxnSpPr>
          <p:cNvPr id="64" name="Connettore 1 63">
            <a:extLst>
              <a:ext uri="{FF2B5EF4-FFF2-40B4-BE49-F238E27FC236}">
                <a16:creationId xmlns:a16="http://schemas.microsoft.com/office/drawing/2014/main" id="{3DFB7A28-B19A-4B38-0981-729E0501EA68}"/>
              </a:ext>
            </a:extLst>
          </p:cNvPr>
          <p:cNvCxnSpPr>
            <a:cxnSpLocks/>
          </p:cNvCxnSpPr>
          <p:nvPr/>
        </p:nvCxnSpPr>
        <p:spPr>
          <a:xfrm>
            <a:off x="8541704" y="6048000"/>
            <a:ext cx="25687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0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9239A4-A204-C143-B994-8A4D74C02113}"/>
              </a:ext>
            </a:extLst>
          </p:cNvPr>
          <p:cNvSpPr txBox="1"/>
          <p:nvPr/>
        </p:nvSpPr>
        <p:spPr>
          <a:xfrm>
            <a:off x="759600" y="900000"/>
            <a:ext cx="1033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Il Decadentismo</a:t>
            </a:r>
            <a:endParaRPr lang="it-IT" sz="3200" b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6BCF5B2-6E40-FBDC-46D2-6F51CC86D88D}"/>
              </a:ext>
            </a:extLst>
          </p:cNvPr>
          <p:cNvSpPr txBox="1"/>
          <p:nvPr/>
        </p:nvSpPr>
        <p:spPr>
          <a:xfrm>
            <a:off x="759600" y="2232560"/>
            <a:ext cx="11132628" cy="4625439"/>
          </a:xfrm>
          <a:prstGeom prst="rect">
            <a:avLst/>
          </a:prstGeom>
          <a:noFill/>
        </p:spPr>
        <p:txBody>
          <a:bodyPr wrap="square" numCol="1" spcCol="36000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Alla fine dell'ottocento il verismo va in crisi e nasce il Decadentismo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Più spazio ai sentimenti, che spesso prevalgono sulla ragione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Il decadentismo è un ritorno agli ideali romantici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Estetismo, sensualità e amore per le piccole cose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Introspezione psicologica e nascita della psicoanalisi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Grandi esponenti italiani del decadentismo sono stati Pascoli, Carducci, Saba, Svevo, Pirandello, D'Annunzio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All'estero abbiamo Charles Baudelaire, Oscar Wilde, Marcel Proust e James Joyce</a:t>
            </a:r>
          </a:p>
        </p:txBody>
      </p:sp>
    </p:spTree>
    <p:extLst>
      <p:ext uri="{BB962C8B-B14F-4D97-AF65-F5344CB8AC3E}">
        <p14:creationId xmlns:p14="http://schemas.microsoft.com/office/powerpoint/2010/main" val="85916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9239A4-A204-C143-B994-8A4D74C02113}"/>
              </a:ext>
            </a:extLst>
          </p:cNvPr>
          <p:cNvSpPr txBox="1"/>
          <p:nvPr/>
        </p:nvSpPr>
        <p:spPr>
          <a:xfrm>
            <a:off x="759600" y="900000"/>
            <a:ext cx="1033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Il fenomeno Puccini</a:t>
            </a:r>
            <a:endParaRPr lang="it-IT" sz="3200" b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6BCF5B2-6E40-FBDC-46D2-6F51CC86D88D}"/>
              </a:ext>
            </a:extLst>
          </p:cNvPr>
          <p:cNvSpPr txBox="1"/>
          <p:nvPr/>
        </p:nvSpPr>
        <p:spPr>
          <a:xfrm>
            <a:off x="759600" y="3390974"/>
            <a:ext cx="11132628" cy="3200831"/>
          </a:xfrm>
          <a:prstGeom prst="rect">
            <a:avLst/>
          </a:prstGeom>
          <a:noFill/>
        </p:spPr>
        <p:txBody>
          <a:bodyPr wrap="square" numCol="1" spcCol="36000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Puccini nasce musicalmente come autore verista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Incarna poi magnificamente gli ideali del decadentismo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Sintetizza tutte le correnti musicali e crea uno stile unico, inimitabile e inimitato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La potenza espressiva di Puccini è senza precedenti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Compose 10 opere, tra le quali quattro capolavori assoluti (La bohème, Tosca, Madama Butterfly e Turandot)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FDF59A-5806-62B7-08E7-936F93826334}"/>
              </a:ext>
            </a:extLst>
          </p:cNvPr>
          <p:cNvSpPr txBox="1"/>
          <p:nvPr/>
        </p:nvSpPr>
        <p:spPr>
          <a:xfrm>
            <a:off x="730983" y="1607886"/>
            <a:ext cx="111326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20212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"</a:t>
            </a:r>
            <a:r>
              <a:rPr lang="it-IT" sz="2400" b="0" i="1" u="none" strike="noStrike" dirty="0">
                <a:solidFill>
                  <a:srgbClr val="202122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Gaudio supremo, paradiso, eden, empireo, «</a:t>
            </a:r>
            <a:r>
              <a:rPr lang="it-IT" sz="2400" b="0" i="1" u="none" strike="noStrike" dirty="0" err="1">
                <a:solidFill>
                  <a:srgbClr val="202122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turris</a:t>
            </a:r>
            <a:r>
              <a:rPr lang="it-IT" sz="2400" b="0" i="1" u="none" strike="noStrike" dirty="0">
                <a:solidFill>
                  <a:srgbClr val="202122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 eburnea», «</a:t>
            </a:r>
            <a:r>
              <a:rPr lang="it-IT" sz="2400" b="0" i="1" u="none" strike="noStrike" dirty="0" err="1">
                <a:solidFill>
                  <a:srgbClr val="202122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vas</a:t>
            </a:r>
            <a:r>
              <a:rPr lang="it-IT" sz="2400" b="0" i="1" u="none" strike="noStrike" dirty="0">
                <a:solidFill>
                  <a:srgbClr val="202122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 spirituale», reggia... abitanti 120, 12 case. Paese tranquillo, con macchie splendide fino al mare, popolate di daini, cignali, lepri, conigli, fagiani, beccacce, merli, fringuelli e passere"</a:t>
            </a:r>
          </a:p>
          <a:p>
            <a:pPr algn="r"/>
            <a:r>
              <a:rPr lang="it-IT" sz="2000" dirty="0" err="1">
                <a:solidFill>
                  <a:srgbClr val="20212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G.Puccini</a:t>
            </a:r>
            <a:r>
              <a:rPr lang="it-IT" sz="2000" dirty="0">
                <a:solidFill>
                  <a:srgbClr val="20212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, descrizione di Torre del Lago</a:t>
            </a:r>
            <a:endParaRPr lang="it-IT" sz="2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5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9239A4-A204-C143-B994-8A4D74C02113}"/>
              </a:ext>
            </a:extLst>
          </p:cNvPr>
          <p:cNvSpPr txBox="1"/>
          <p:nvPr/>
        </p:nvSpPr>
        <p:spPr>
          <a:xfrm>
            <a:off x="759600" y="900000"/>
            <a:ext cx="1033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Lo stile di Puccini</a:t>
            </a:r>
            <a:endParaRPr lang="it-IT" sz="3200" b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6BCF5B2-6E40-FBDC-46D2-6F51CC86D88D}"/>
              </a:ext>
            </a:extLst>
          </p:cNvPr>
          <p:cNvSpPr txBox="1"/>
          <p:nvPr/>
        </p:nvSpPr>
        <p:spPr>
          <a:xfrm>
            <a:off x="759600" y="2232560"/>
            <a:ext cx="10624017" cy="4625439"/>
          </a:xfrm>
          <a:prstGeom prst="rect">
            <a:avLst/>
          </a:prstGeom>
          <a:noFill/>
        </p:spPr>
        <p:txBody>
          <a:bodyPr wrap="square" numCol="1" spcCol="36000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Fonde il sentimento romantico di Verdi con lo spirito sognante di Chopin, l'impatto orchestrale di Wagner con i paradigmi del verismo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Fortissimo senso del teatro, preso da Verdi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Ricerca degli effetti emotivi nella musica, come Chopin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Flusso musicale unico, come Wagner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Ambientazione precisa e realistica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Musica, passione e teatro sono in Puccini un concetto unico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Musica apparentemente semplice, ma invece estremamente complessa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0046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9239A4-A204-C143-B994-8A4D74C02113}"/>
              </a:ext>
            </a:extLst>
          </p:cNvPr>
          <p:cNvSpPr txBox="1"/>
          <p:nvPr/>
        </p:nvSpPr>
        <p:spPr>
          <a:xfrm>
            <a:off x="759600" y="900000"/>
            <a:ext cx="1033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Puccini e Bohème (1896)</a:t>
            </a:r>
            <a:endParaRPr lang="it-IT" sz="3200" b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6BCF5B2-6E40-FBDC-46D2-6F51CC86D88D}"/>
              </a:ext>
            </a:extLst>
          </p:cNvPr>
          <p:cNvSpPr txBox="1"/>
          <p:nvPr/>
        </p:nvSpPr>
        <p:spPr>
          <a:xfrm>
            <a:off x="759600" y="3260035"/>
            <a:ext cx="10624017" cy="3597964"/>
          </a:xfrm>
          <a:prstGeom prst="rect">
            <a:avLst/>
          </a:prstGeom>
          <a:noFill/>
        </p:spPr>
        <p:txBody>
          <a:bodyPr wrap="square" numCol="1" spcCol="36000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Opera della prima maturità, reduce dai primi successi di Manon Lescaut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È l'opera che lo consacrerà presso tutti i teatri del mondo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Argomento sentito e conosciuto: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dirty="0"/>
              <a:t>Ristrettezze economiche agli esordi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dirty="0"/>
              <a:t>Carattere gioviale e scherzoso con gli amici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La collaborazione con Illica e Giacosa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376699-C747-71CF-B820-6DB6BBF7D83D}"/>
              </a:ext>
            </a:extLst>
          </p:cNvPr>
          <p:cNvSpPr txBox="1"/>
          <p:nvPr/>
        </p:nvSpPr>
        <p:spPr>
          <a:xfrm>
            <a:off x="759598" y="1775791"/>
            <a:ext cx="108890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i="1" u="none" strike="noStrike" dirty="0">
                <a:solidFill>
                  <a:srgbClr val="202122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"Più invecchio, più mi convinco che La bohème sia un capolavoro e che adoro Puccini, il quale mi sembra sempre più bello"</a:t>
            </a:r>
          </a:p>
          <a:p>
            <a:pPr algn="r"/>
            <a:r>
              <a:rPr lang="it-IT" sz="2000" dirty="0" err="1">
                <a:solidFill>
                  <a:srgbClr val="20212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I.Stravinskij</a:t>
            </a:r>
            <a:endParaRPr lang="it-IT" sz="2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9239A4-A204-C143-B994-8A4D74C02113}"/>
              </a:ext>
            </a:extLst>
          </p:cNvPr>
          <p:cNvSpPr txBox="1"/>
          <p:nvPr/>
        </p:nvSpPr>
        <p:spPr>
          <a:xfrm>
            <a:off x="759600" y="900000"/>
            <a:ext cx="1033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Puccini e Bohème (1896)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6BCF5B2-6E40-FBDC-46D2-6F51CC86D88D}"/>
              </a:ext>
            </a:extLst>
          </p:cNvPr>
          <p:cNvSpPr txBox="1"/>
          <p:nvPr/>
        </p:nvSpPr>
        <p:spPr>
          <a:xfrm>
            <a:off x="759599" y="2729517"/>
            <a:ext cx="10889061" cy="4128483"/>
          </a:xfrm>
          <a:prstGeom prst="rect">
            <a:avLst/>
          </a:prstGeom>
          <a:noFill/>
        </p:spPr>
        <p:txBody>
          <a:bodyPr wrap="square" numCol="1" spcCol="36000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"</a:t>
            </a:r>
            <a:r>
              <a:rPr lang="it-IT" sz="2800" dirty="0" err="1"/>
              <a:t>Scènes</a:t>
            </a:r>
            <a:r>
              <a:rPr lang="it-IT" sz="2800" dirty="0"/>
              <a:t> de la vie de bohème" (1851) di Henry </a:t>
            </a:r>
            <a:r>
              <a:rPr lang="it-IT" sz="2800" dirty="0" err="1"/>
              <a:t>Murger</a:t>
            </a: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Ambientazione precisa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Quattro quadri: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sz="2800" dirty="0"/>
              <a:t>Parigi, soffitta degli artisti, vigilia di Natale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sz="2800" dirty="0"/>
              <a:t>Parigi, quartiere latino (Momus), subito dopo il primo quadro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sz="2800" dirty="0"/>
              <a:t>Parigi, "</a:t>
            </a:r>
            <a:r>
              <a:rPr lang="it-IT" sz="2800" dirty="0" err="1"/>
              <a:t>barrière</a:t>
            </a:r>
            <a:r>
              <a:rPr lang="it-IT" sz="2800" dirty="0"/>
              <a:t> d'</a:t>
            </a:r>
            <a:r>
              <a:rPr lang="it-IT" sz="2800" dirty="0" err="1"/>
              <a:t>enfer</a:t>
            </a:r>
            <a:r>
              <a:rPr lang="it-IT" sz="2800" dirty="0"/>
              <a:t>", qualche tempo dopo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sz="2800" dirty="0"/>
              <a:t>Parigi, soffitta degli artisti, ancora qualche tempo dopo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2800" dirty="0"/>
              <a:t>Perfetta simmetria: due quadri al chiuso (1 e 4) e due all'aperto (2 e 3)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2800" dirty="0"/>
              <a:t>I quadri 1 e 4 sono introspettivi, i quadri 2 e 3 sono descrittivi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A61A40-193F-82BB-7C04-7AB78FD25523}"/>
              </a:ext>
            </a:extLst>
          </p:cNvPr>
          <p:cNvSpPr txBox="1"/>
          <p:nvPr/>
        </p:nvSpPr>
        <p:spPr>
          <a:xfrm>
            <a:off x="759599" y="1735557"/>
            <a:ext cx="10014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i="1" dirty="0">
                <a:solidFill>
                  <a:srgbClr val="000000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"La </a:t>
            </a:r>
            <a:r>
              <a:rPr lang="it-IT" sz="2400" b="0" i="1" dirty="0" err="1">
                <a:solidFill>
                  <a:srgbClr val="000000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bohême</a:t>
            </a:r>
            <a:r>
              <a:rPr lang="it-IT" sz="2400" b="0" i="1" dirty="0">
                <a:solidFill>
                  <a:srgbClr val="000000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 non esiste e non è possibile se non a Parigi"</a:t>
            </a:r>
          </a:p>
          <a:p>
            <a:pPr algn="r"/>
            <a:r>
              <a:rPr lang="it-IT" sz="2000" dirty="0" err="1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H.Murger</a:t>
            </a:r>
            <a:endParaRPr lang="it-IT" sz="2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4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1283</Words>
  <Application>Microsoft Macintosh PowerPoint</Application>
  <PresentationFormat>Widescreen</PresentationFormat>
  <Paragraphs>268</Paragraphs>
  <Slides>25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Baskerville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Belloni</dc:creator>
  <cp:lastModifiedBy>Giovanni Belloni</cp:lastModifiedBy>
  <cp:revision>51</cp:revision>
  <dcterms:created xsi:type="dcterms:W3CDTF">2023-08-12T09:22:16Z</dcterms:created>
  <dcterms:modified xsi:type="dcterms:W3CDTF">2024-04-13T18:18:41Z</dcterms:modified>
</cp:coreProperties>
</file>