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386" r:id="rId2"/>
    <p:sldId id="339" r:id="rId3"/>
    <p:sldId id="287" r:id="rId4"/>
    <p:sldId id="388" r:id="rId5"/>
    <p:sldId id="387" r:id="rId6"/>
    <p:sldId id="341" r:id="rId7"/>
    <p:sldId id="390" r:id="rId8"/>
    <p:sldId id="389" r:id="rId9"/>
    <p:sldId id="392" r:id="rId10"/>
    <p:sldId id="394" r:id="rId11"/>
    <p:sldId id="395" r:id="rId12"/>
    <p:sldId id="391" r:id="rId13"/>
    <p:sldId id="397" r:id="rId14"/>
    <p:sldId id="398" r:id="rId15"/>
    <p:sldId id="399" r:id="rId16"/>
    <p:sldId id="400" r:id="rId17"/>
    <p:sldId id="396" r:id="rId18"/>
    <p:sldId id="403" r:id="rId19"/>
    <p:sldId id="404" r:id="rId20"/>
    <p:sldId id="405" r:id="rId21"/>
    <p:sldId id="408" r:id="rId22"/>
    <p:sldId id="406" r:id="rId23"/>
    <p:sldId id="411" r:id="rId24"/>
    <p:sldId id="410" r:id="rId25"/>
    <p:sldId id="402" r:id="rId26"/>
    <p:sldId id="346" r:id="rId27"/>
    <p:sldId id="285" r:id="rId2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818"/>
    <p:restoredTop sz="86761"/>
  </p:normalViewPr>
  <p:slideViewPr>
    <p:cSldViewPr snapToGrid="0">
      <p:cViewPr varScale="1">
        <p:scale>
          <a:sx n="68" d="100"/>
          <a:sy n="68" d="100"/>
        </p:scale>
        <p:origin x="224" y="9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723FA-2E77-0F48-BF29-06B7B29F4755}" type="datetimeFigureOut">
              <a:rPr lang="it-IT" smtClean="0"/>
              <a:t>15/01/24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D8DDF-CCE5-3349-BAB1-CB02987E81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6773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7473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790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46863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 sz="2000" b="0" dirty="0"/>
          </a:p>
          <a:p>
            <a:pPr marL="0" lvl="0" indent="0">
              <a:buNone/>
            </a:pPr>
            <a:endParaRPr lang="it-IT" sz="2000" b="0" dirty="0"/>
          </a:p>
          <a:p>
            <a:pPr marL="0" lvl="0" indent="0">
              <a:buNone/>
            </a:pPr>
            <a:endParaRPr lang="it-IT" sz="2000" b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71160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</a:pPr>
            <a:endParaRPr lang="it-IT" sz="2000" b="0" dirty="0"/>
          </a:p>
          <a:p>
            <a:pPr marL="0" lvl="0" indent="0">
              <a:buNone/>
            </a:pPr>
            <a:endParaRPr lang="it-IT" sz="2000" b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99418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09540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</a:pPr>
            <a:endParaRPr lang="it-IT" sz="2000" b="0" dirty="0"/>
          </a:p>
          <a:p>
            <a:pPr marL="0" lvl="0" indent="0">
              <a:buNone/>
            </a:pPr>
            <a:endParaRPr lang="it-IT" sz="2000" b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87573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 sz="2000" b="0" dirty="0"/>
          </a:p>
          <a:p>
            <a:pPr marL="0" lvl="0" indent="0">
              <a:buNone/>
            </a:pPr>
            <a:endParaRPr lang="it-IT" sz="2000" b="0" dirty="0"/>
          </a:p>
          <a:p>
            <a:pPr marL="0" lvl="0" indent="0">
              <a:buNone/>
            </a:pPr>
            <a:endParaRPr lang="it-IT" sz="2000" b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62402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 sz="2000" b="0" dirty="0"/>
          </a:p>
          <a:p>
            <a:pPr marL="0" lvl="0" indent="0">
              <a:buNone/>
            </a:pPr>
            <a:endParaRPr lang="it-IT" sz="2000" b="0" dirty="0"/>
          </a:p>
          <a:p>
            <a:pPr marL="0" lvl="0" indent="0">
              <a:buNone/>
            </a:pPr>
            <a:endParaRPr lang="it-IT" sz="2000" b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54235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 sz="2000" b="0" dirty="0"/>
          </a:p>
          <a:p>
            <a:pPr marL="0" lvl="0" indent="0">
              <a:buNone/>
            </a:pPr>
            <a:endParaRPr lang="it-IT" sz="2000" b="0" dirty="0"/>
          </a:p>
          <a:p>
            <a:pPr marL="0" lvl="0" indent="0">
              <a:buNone/>
            </a:pPr>
            <a:endParaRPr lang="it-IT" sz="2000" b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35718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</a:pPr>
            <a:endParaRPr lang="it-IT" sz="2000" b="0" dirty="0"/>
          </a:p>
          <a:p>
            <a:pPr marL="0" lvl="0" indent="0">
              <a:buNone/>
            </a:pPr>
            <a:endParaRPr lang="it-IT" sz="2000" b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4878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90693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 sz="2000" b="0" dirty="0"/>
          </a:p>
          <a:p>
            <a:pPr marL="0" lvl="0" indent="0">
              <a:buNone/>
            </a:pPr>
            <a:endParaRPr lang="it-IT" sz="2000" b="0" dirty="0"/>
          </a:p>
          <a:p>
            <a:pPr marL="0" lvl="0" indent="0">
              <a:buNone/>
            </a:pPr>
            <a:endParaRPr lang="it-IT" sz="2000" b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92206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79874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 sz="2000" b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07367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16410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</a:pPr>
            <a:endParaRPr lang="it-IT" sz="2000" b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873798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 sz="2000" b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814017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69907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C4CE6-0FC7-304B-85FC-830C7FC0A0D5}" type="slidenum">
              <a:rPr lang="it-IT" smtClean="0"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26744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>
              <a:sym typeface="Wingdings" pitchFamily="2" charset="2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94208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2654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4873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 sz="2000" b="0" dirty="0"/>
          </a:p>
          <a:p>
            <a:pPr marL="0" lvl="0" indent="0">
              <a:buNone/>
            </a:pPr>
            <a:endParaRPr lang="it-IT" sz="2000" b="0" dirty="0"/>
          </a:p>
          <a:p>
            <a:pPr marL="0" lvl="0" indent="0">
              <a:buNone/>
            </a:pPr>
            <a:endParaRPr lang="it-IT" sz="2000" b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08984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56141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 sz="2000" b="0" dirty="0"/>
          </a:p>
          <a:p>
            <a:pPr marL="0" lvl="0" indent="0">
              <a:buNone/>
            </a:pPr>
            <a:endParaRPr lang="it-IT" sz="2000" b="0" dirty="0"/>
          </a:p>
          <a:p>
            <a:pPr marL="0" lvl="0" indent="0">
              <a:buNone/>
            </a:pPr>
            <a:endParaRPr lang="it-IT" sz="2000" b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66854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>
              <a:sym typeface="Wingdings" pitchFamily="2" charset="2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1EC5-0617-1447-9285-D1D4ABE567D5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9594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D089A8-784D-7925-C8BA-8C0146D6CA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5229B7F-0C5F-6B60-2F99-7E75C197EF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03ED854-56F0-979D-992C-23D99DC9B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006E-8D99-724F-A2DB-7AA09A34C7EC}" type="datetimeFigureOut">
              <a:rPr lang="it-IT" smtClean="0"/>
              <a:t>15/01/24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358839-D424-609A-B988-2FB482B84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A0DCCAA-E87E-02BE-B0D6-7C1E5A4D0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A35C6-10A5-5F4A-861B-E6351CFDE2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7207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D5B3E3-24F1-C6AC-8E35-58D86496F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08D9105-B454-A14C-0BA9-2B9C3115E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533925C-9733-C87A-D222-41DBC9E17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006E-8D99-724F-A2DB-7AA09A34C7EC}" type="datetimeFigureOut">
              <a:rPr lang="it-IT" smtClean="0"/>
              <a:t>15/01/24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46BEEE-E59A-5050-FCB2-0849E50CA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477CF1A-B564-D1C2-0B88-B97EF1741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A35C6-10A5-5F4A-861B-E6351CFDE2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8634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77D2F77-D84C-A794-C800-CBD96EFC89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5D17782-8831-BB4D-5683-644C9FDFBF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0461B09-5AFE-EE6A-F51C-B309C3C08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006E-8D99-724F-A2DB-7AA09A34C7EC}" type="datetimeFigureOut">
              <a:rPr lang="it-IT" smtClean="0"/>
              <a:t>15/01/24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24E79EB-7FC3-7D8A-EDA0-2EC816D95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9EAE1A1-99A9-559B-2632-07C301DD2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A35C6-10A5-5F4A-861B-E6351CFDE2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8573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3127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9728D3-FB2E-7773-8E17-D8B39EE18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F53DEA-452E-EA8A-869A-E1C8581AD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63FD47-1B8E-9735-2425-AA5EA96AD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006E-8D99-724F-A2DB-7AA09A34C7EC}" type="datetimeFigureOut">
              <a:rPr lang="it-IT" smtClean="0"/>
              <a:t>15/01/24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FA45941-2329-9D37-0F71-FBFFDA238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744FF8B-D923-1B11-B7EF-176A1C983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A35C6-10A5-5F4A-861B-E6351CFDE2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4437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9EEE58-7C13-8F09-D957-98917A0C7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12A1D58-72C6-E31B-A6DB-034BDCD749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99BFE73-5C90-C971-8CED-15D48364B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006E-8D99-724F-A2DB-7AA09A34C7EC}" type="datetimeFigureOut">
              <a:rPr lang="it-IT" smtClean="0"/>
              <a:t>15/01/24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8C06D02-A8DD-C3FE-6298-73090FDD7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B142362-EB7A-0215-607B-B219920A7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A35C6-10A5-5F4A-861B-E6351CFDE2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0561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2D6D1E-5E4A-9C67-7D9B-86C4BF26C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3EF45E-5D67-B506-109C-2103F7EF0D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1EBEC2C-8C91-6C70-EB5E-0EE598926C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75FB503-D926-3DD0-D501-0C70AD4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006E-8D99-724F-A2DB-7AA09A34C7EC}" type="datetimeFigureOut">
              <a:rPr lang="it-IT" smtClean="0"/>
              <a:t>15/01/24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621639D-0235-DA2B-1A4D-425529AA6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CF9F1FB-1B02-10E7-AF59-E98534086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A35C6-10A5-5F4A-861B-E6351CFDE2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1459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CAFEE0-666D-BEBA-1AB7-E3E75C948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6DAD55E-A8D0-E38C-4674-31A7FECE2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76566B-DA49-D777-D95A-8164B95BB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596E85D-CE61-E06D-3B39-2A518A3AA5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5FC954A-D3CE-D986-0E45-3D7CAA701A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A9D4BAD-5F61-18F0-39ED-74FDB4931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006E-8D99-724F-A2DB-7AA09A34C7EC}" type="datetimeFigureOut">
              <a:rPr lang="it-IT" smtClean="0"/>
              <a:t>15/01/24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975DCFF-9870-4DB1-8A7E-8FE208553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4DDF3F2-0436-D0F5-DB48-F5AA9D040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A35C6-10A5-5F4A-861B-E6351CFDE2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2502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A5A2E7-617B-5F7A-E368-602E55AD0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9385219-2E27-B5EF-910B-4E3B1B245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006E-8D99-724F-A2DB-7AA09A34C7EC}" type="datetimeFigureOut">
              <a:rPr lang="it-IT" smtClean="0"/>
              <a:t>15/01/24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AC90A3B-A43D-C08E-7C03-3195F20FE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BF7A52F-8800-8F63-CE2C-EE0A4A649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A35C6-10A5-5F4A-861B-E6351CFDE2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8301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BFE1942-DEA5-F0D0-7223-3A2F3B226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006E-8D99-724F-A2DB-7AA09A34C7EC}" type="datetimeFigureOut">
              <a:rPr lang="it-IT" smtClean="0"/>
              <a:t>15/01/24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A37E231-1B60-BE9A-C860-CA7F405E4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55D27B1-0B70-E1CB-EB41-405627AB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A35C6-10A5-5F4A-861B-E6351CFDE2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4785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357139-AAFA-379A-8BC5-DD1F19A74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9847F8-2C33-B4DF-627F-6C948C1E0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C9E7897-F5CC-E4BF-C9ED-231D783FB4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FF12EBE-3ADF-5B20-E77B-503C8C431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006E-8D99-724F-A2DB-7AA09A34C7EC}" type="datetimeFigureOut">
              <a:rPr lang="it-IT" smtClean="0"/>
              <a:t>15/01/24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9EA101B-016F-16D0-6211-658F5DF41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2D591C5-E9EF-BD1A-944F-136B8DF58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A35C6-10A5-5F4A-861B-E6351CFDE2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8085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0A0721-713B-977C-C0C6-B2E86FC86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CF1A8F0-254B-F807-FF4F-457044837A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52AC4F4-B53C-341E-AF91-AF77D9823A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6AA385C-A5FA-B704-E487-BDACB0522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006E-8D99-724F-A2DB-7AA09A34C7EC}" type="datetimeFigureOut">
              <a:rPr lang="it-IT" smtClean="0"/>
              <a:t>15/01/24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085D69B-FD02-243E-AE0B-86B649CA0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B641F57-9E07-48A9-DB24-F448758ED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A35C6-10A5-5F4A-861B-E6351CFDE2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1677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2">
                <a:lumMod val="20000"/>
                <a:lumOff val="80000"/>
              </a:schemeClr>
            </a:gs>
            <a:gs pos="83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9239547-F4B8-C74B-CAF8-9FA9C8F4C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71D9F75-9BA7-1AEC-5791-81FA5E8AC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7252247-7BA0-C2B2-1435-0DA14A7497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5006E-8D99-724F-A2DB-7AA09A34C7EC}" type="datetimeFigureOut">
              <a:rPr lang="it-IT" smtClean="0"/>
              <a:t>15/01/24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2FBE2C0-CABD-1561-EEAE-9785A106B7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F456A8B-B890-EB67-4878-0802BDA5BC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A35C6-10A5-5F4A-861B-E6351CFDE2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764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MNQUHl5lYiE?t=273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yqlLrkHTO3E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-TscGPbp-sk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lxKZxf2EoFc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xDbrQI2PYKk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hswJaD3mBUI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ErHCnTzbLdo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BWZoYpDLDX0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8saquzX4RSw&amp;t=3678s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www.youtube.com/watch?v=8saquzX4RSw&amp;t=64s" TargetMode="Externa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CEwEVu6-BOY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MNQUHl5lYiE?t=1786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contrimusicalimozzo.webnote.it/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4" Type="http://schemas.openxmlformats.org/officeDocument/2006/relationships/hyperlink" Target="mailto:incontrimusicalimozzo@gmail.co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Tn7zI74Qf4&amp;t=281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Iq4LCo_V7sY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F51F87F0-0FFB-384C-9182-02667836636D}"/>
              </a:ext>
            </a:extLst>
          </p:cNvPr>
          <p:cNvSpPr/>
          <p:nvPr/>
        </p:nvSpPr>
        <p:spPr>
          <a:xfrm>
            <a:off x="54244" y="2505670"/>
            <a:ext cx="1208351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6600" b="1" dirty="0"/>
              <a:t>Tra Cinquecento e Seicento</a:t>
            </a:r>
          </a:p>
          <a:p>
            <a:pPr algn="ctr"/>
            <a:r>
              <a:rPr lang="it-IT" sz="4800" b="1" dirty="0"/>
              <a:t>Frescobaldi e Monteverdi</a:t>
            </a:r>
          </a:p>
        </p:txBody>
      </p:sp>
      <p:grpSp>
        <p:nvGrpSpPr>
          <p:cNvPr id="2" name="Gruppo 1">
            <a:extLst>
              <a:ext uri="{FF2B5EF4-FFF2-40B4-BE49-F238E27FC236}">
                <a16:creationId xmlns:a16="http://schemas.microsoft.com/office/drawing/2014/main" id="{A785ADD1-4589-95F3-9819-D31CDF6C53E0}"/>
              </a:ext>
            </a:extLst>
          </p:cNvPr>
          <p:cNvGrpSpPr/>
          <p:nvPr/>
        </p:nvGrpSpPr>
        <p:grpSpPr>
          <a:xfrm>
            <a:off x="2056334" y="5088955"/>
            <a:ext cx="8187819" cy="1200329"/>
            <a:chOff x="3050100" y="5009322"/>
            <a:chExt cx="8187819" cy="1200329"/>
          </a:xfrm>
        </p:grpSpPr>
        <p:sp>
          <p:nvSpPr>
            <p:cNvPr id="3" name="CasellaDiTesto 2">
              <a:extLst>
                <a:ext uri="{FF2B5EF4-FFF2-40B4-BE49-F238E27FC236}">
                  <a16:creationId xmlns:a16="http://schemas.microsoft.com/office/drawing/2014/main" id="{A36F2E19-3349-16A8-E66D-E8197F030DAE}"/>
                </a:ext>
              </a:extLst>
            </p:cNvPr>
            <p:cNvSpPr txBox="1"/>
            <p:nvPr/>
          </p:nvSpPr>
          <p:spPr>
            <a:xfrm>
              <a:off x="3050100" y="5009322"/>
              <a:ext cx="8187819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400" dirty="0"/>
                <a:t>FARE CLIC SUL SIMBOLO       PER AVVIARE LA PRESENTAZIONE</a:t>
              </a:r>
            </a:p>
            <a:p>
              <a:r>
                <a:rPr lang="it-IT" sz="2400" dirty="0"/>
                <a:t>FARE CLIC PER SPOSTARSI AVANTI NELLE DIAPOSITIVE</a:t>
              </a:r>
            </a:p>
            <a:p>
              <a:r>
                <a:rPr lang="it-IT" sz="2400" dirty="0"/>
                <a:t>FARE CLIC SUL SIMBOLO      PER ACCEDERE AL BRANO MUSICALE</a:t>
              </a:r>
            </a:p>
          </p:txBody>
        </p:sp>
        <p:pic>
          <p:nvPicPr>
            <p:cNvPr id="4" name="Elemento grafico 3" descr="Schermo di proiettore con riempimento a tinta unita">
              <a:extLst>
                <a:ext uri="{FF2B5EF4-FFF2-40B4-BE49-F238E27FC236}">
                  <a16:creationId xmlns:a16="http://schemas.microsoft.com/office/drawing/2014/main" id="{EFEFCC21-4144-D840-9D84-FA34669162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212541" y="5040000"/>
              <a:ext cx="322730" cy="376356"/>
            </a:xfrm>
            <a:prstGeom prst="rect">
              <a:avLst/>
            </a:prstGeom>
          </p:spPr>
        </p:pic>
        <p:pic>
          <p:nvPicPr>
            <p:cNvPr id="6" name="Immagine 5">
              <a:extLst>
                <a:ext uri="{FF2B5EF4-FFF2-40B4-BE49-F238E27FC236}">
                  <a16:creationId xmlns:a16="http://schemas.microsoft.com/office/drawing/2014/main" id="{ACB83C4F-C544-9087-DD3A-22183A59E18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012000" y="5778000"/>
              <a:ext cx="613443" cy="3455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8153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uppo 48">
            <a:extLst>
              <a:ext uri="{FF2B5EF4-FFF2-40B4-BE49-F238E27FC236}">
                <a16:creationId xmlns:a16="http://schemas.microsoft.com/office/drawing/2014/main" id="{6EEEDA77-B885-BFC9-2203-551616DF1A08}"/>
              </a:ext>
            </a:extLst>
          </p:cNvPr>
          <p:cNvGrpSpPr/>
          <p:nvPr/>
        </p:nvGrpSpPr>
        <p:grpSpPr>
          <a:xfrm>
            <a:off x="-1584000" y="0"/>
            <a:ext cx="18137032" cy="6902456"/>
            <a:chOff x="-5945032" y="0"/>
            <a:chExt cx="18137032" cy="6902456"/>
          </a:xfrm>
        </p:grpSpPr>
        <p:sp>
          <p:nvSpPr>
            <p:cNvPr id="18" name="Rettangolo 17">
              <a:extLst>
                <a:ext uri="{FF2B5EF4-FFF2-40B4-BE49-F238E27FC236}">
                  <a16:creationId xmlns:a16="http://schemas.microsoft.com/office/drawing/2014/main" id="{2F080107-E398-9C48-958D-69944917E9FB}"/>
                </a:ext>
              </a:extLst>
            </p:cNvPr>
            <p:cNvSpPr/>
            <p:nvPr/>
          </p:nvSpPr>
          <p:spPr>
            <a:xfrm>
              <a:off x="-5945032" y="693543"/>
              <a:ext cx="11684441" cy="6208913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9" name="Rettangolo 18">
              <a:extLst>
                <a:ext uri="{FF2B5EF4-FFF2-40B4-BE49-F238E27FC236}">
                  <a16:creationId xmlns:a16="http://schemas.microsoft.com/office/drawing/2014/main" id="{76D10357-6082-154A-B78B-FC48331215F1}"/>
                </a:ext>
              </a:extLst>
            </p:cNvPr>
            <p:cNvSpPr/>
            <p:nvPr/>
          </p:nvSpPr>
          <p:spPr>
            <a:xfrm>
              <a:off x="6088566" y="686624"/>
              <a:ext cx="6103434" cy="6209889"/>
            </a:xfrm>
            <a:prstGeom prst="rect">
              <a:avLst/>
            </a:prstGeom>
            <a:solidFill>
              <a:srgbClr val="FFAF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cxnSp>
          <p:nvCxnSpPr>
            <p:cNvPr id="5" name="Connettore 1 4">
              <a:extLst>
                <a:ext uri="{FF2B5EF4-FFF2-40B4-BE49-F238E27FC236}">
                  <a16:creationId xmlns:a16="http://schemas.microsoft.com/office/drawing/2014/main" id="{C15EFB8C-FABF-054F-9321-E7726BB88AB2}"/>
                </a:ext>
              </a:extLst>
            </p:cNvPr>
            <p:cNvCxnSpPr/>
            <p:nvPr/>
          </p:nvCxnSpPr>
          <p:spPr>
            <a:xfrm>
              <a:off x="6088566" y="0"/>
              <a:ext cx="0" cy="685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nettore 1 6">
              <a:extLst>
                <a:ext uri="{FF2B5EF4-FFF2-40B4-BE49-F238E27FC236}">
                  <a16:creationId xmlns:a16="http://schemas.microsoft.com/office/drawing/2014/main" id="{4BAEE609-B4F1-C240-839F-8252EA9DF920}"/>
                </a:ext>
              </a:extLst>
            </p:cNvPr>
            <p:cNvCxnSpPr/>
            <p:nvPr/>
          </p:nvCxnSpPr>
          <p:spPr>
            <a:xfrm>
              <a:off x="2096429" y="0"/>
              <a:ext cx="0" cy="685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CasellaDiTesto 11">
              <a:extLst>
                <a:ext uri="{FF2B5EF4-FFF2-40B4-BE49-F238E27FC236}">
                  <a16:creationId xmlns:a16="http://schemas.microsoft.com/office/drawing/2014/main" id="{2B7A90C7-ECAF-1143-8DD4-1CFBE0A07428}"/>
                </a:ext>
              </a:extLst>
            </p:cNvPr>
            <p:cNvSpPr txBox="1"/>
            <p:nvPr/>
          </p:nvSpPr>
          <p:spPr>
            <a:xfrm>
              <a:off x="568712" y="278780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/>
                <a:t>1600</a:t>
              </a:r>
            </a:p>
          </p:txBody>
        </p:sp>
        <p:sp>
          <p:nvSpPr>
            <p:cNvPr id="13" name="CasellaDiTesto 12">
              <a:extLst>
                <a:ext uri="{FF2B5EF4-FFF2-40B4-BE49-F238E27FC236}">
                  <a16:creationId xmlns:a16="http://schemas.microsoft.com/office/drawing/2014/main" id="{5DACB71B-068B-6445-918D-92056335F572}"/>
                </a:ext>
              </a:extLst>
            </p:cNvPr>
            <p:cNvSpPr txBox="1"/>
            <p:nvPr/>
          </p:nvSpPr>
          <p:spPr>
            <a:xfrm>
              <a:off x="7634868" y="317292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/>
                <a:t>1800</a:t>
              </a:r>
            </a:p>
          </p:txBody>
        </p:sp>
        <p:sp>
          <p:nvSpPr>
            <p:cNvPr id="14" name="CasellaDiTesto 13">
              <a:extLst>
                <a:ext uri="{FF2B5EF4-FFF2-40B4-BE49-F238E27FC236}">
                  <a16:creationId xmlns:a16="http://schemas.microsoft.com/office/drawing/2014/main" id="{11E1F432-B53A-1E44-8632-FED6AF8B019E}"/>
                </a:ext>
              </a:extLst>
            </p:cNvPr>
            <p:cNvSpPr txBox="1"/>
            <p:nvPr/>
          </p:nvSpPr>
          <p:spPr>
            <a:xfrm>
              <a:off x="3751655" y="317292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/>
                <a:t>1700</a:t>
              </a:r>
            </a:p>
          </p:txBody>
        </p:sp>
        <p:sp>
          <p:nvSpPr>
            <p:cNvPr id="15" name="CasellaDiTesto 14">
              <a:extLst>
                <a:ext uri="{FF2B5EF4-FFF2-40B4-BE49-F238E27FC236}">
                  <a16:creationId xmlns:a16="http://schemas.microsoft.com/office/drawing/2014/main" id="{80435A2D-94FC-9A43-8747-60A5B342B29C}"/>
                </a:ext>
              </a:extLst>
            </p:cNvPr>
            <p:cNvSpPr txBox="1"/>
            <p:nvPr/>
          </p:nvSpPr>
          <p:spPr>
            <a:xfrm>
              <a:off x="10716322" y="278780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/>
                <a:t>1900</a:t>
              </a:r>
            </a:p>
          </p:txBody>
        </p:sp>
        <p:cxnSp>
          <p:nvCxnSpPr>
            <p:cNvPr id="17" name="Connettore 1 16">
              <a:extLst>
                <a:ext uri="{FF2B5EF4-FFF2-40B4-BE49-F238E27FC236}">
                  <a16:creationId xmlns:a16="http://schemas.microsoft.com/office/drawing/2014/main" id="{F665917E-08B1-B045-B383-A1760E68B6C4}"/>
                </a:ext>
              </a:extLst>
            </p:cNvPr>
            <p:cNvCxnSpPr/>
            <p:nvPr/>
          </p:nvCxnSpPr>
          <p:spPr>
            <a:xfrm>
              <a:off x="0" y="686624"/>
              <a:ext cx="1219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CasellaDiTesto 20">
              <a:extLst>
                <a:ext uri="{FF2B5EF4-FFF2-40B4-BE49-F238E27FC236}">
                  <a16:creationId xmlns:a16="http://schemas.microsoft.com/office/drawing/2014/main" id="{48796579-99DD-CD4C-8911-5EC81FEF3DB6}"/>
                </a:ext>
              </a:extLst>
            </p:cNvPr>
            <p:cNvSpPr txBox="1"/>
            <p:nvPr/>
          </p:nvSpPr>
          <p:spPr>
            <a:xfrm>
              <a:off x="8150061" y="729674"/>
              <a:ext cx="30428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/>
                <a:t>ROMANTICISMO</a:t>
              </a:r>
            </a:p>
          </p:txBody>
        </p:sp>
        <p:sp>
          <p:nvSpPr>
            <p:cNvPr id="22" name="CasellaDiTesto 21">
              <a:extLst>
                <a:ext uri="{FF2B5EF4-FFF2-40B4-BE49-F238E27FC236}">
                  <a16:creationId xmlns:a16="http://schemas.microsoft.com/office/drawing/2014/main" id="{0617FE76-3420-6145-8589-B3426E21D19D}"/>
                </a:ext>
              </a:extLst>
            </p:cNvPr>
            <p:cNvSpPr txBox="1"/>
            <p:nvPr/>
          </p:nvSpPr>
          <p:spPr>
            <a:xfrm>
              <a:off x="1765818" y="729674"/>
              <a:ext cx="11126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/>
                <a:t>BAROCCO</a:t>
              </a:r>
            </a:p>
          </p:txBody>
        </p:sp>
        <p:cxnSp>
          <p:nvCxnSpPr>
            <p:cNvPr id="11" name="Connettore 1 10">
              <a:extLst>
                <a:ext uri="{FF2B5EF4-FFF2-40B4-BE49-F238E27FC236}">
                  <a16:creationId xmlns:a16="http://schemas.microsoft.com/office/drawing/2014/main" id="{D353304B-EFE0-2A45-9A98-A1486DB2A7E3}"/>
                </a:ext>
              </a:extLst>
            </p:cNvPr>
            <p:cNvCxnSpPr/>
            <p:nvPr/>
          </p:nvCxnSpPr>
          <p:spPr>
            <a:xfrm>
              <a:off x="10091854" y="0"/>
              <a:ext cx="0" cy="685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ttangolo 22">
              <a:extLst>
                <a:ext uri="{FF2B5EF4-FFF2-40B4-BE49-F238E27FC236}">
                  <a16:creationId xmlns:a16="http://schemas.microsoft.com/office/drawing/2014/main" id="{BE72FE5C-583E-4044-A5B1-2B658F25C07D}"/>
                </a:ext>
              </a:extLst>
            </p:cNvPr>
            <p:cNvSpPr/>
            <p:nvPr/>
          </p:nvSpPr>
          <p:spPr>
            <a:xfrm>
              <a:off x="4253315" y="686621"/>
              <a:ext cx="2748619" cy="6209892"/>
            </a:xfrm>
            <a:prstGeom prst="rec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21000">
                  <a:srgbClr val="F6F466"/>
                </a:gs>
                <a:gs pos="81000">
                  <a:srgbClr val="F6F466"/>
                </a:gs>
                <a:gs pos="100000">
                  <a:srgbClr val="FFAFBF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25" name="CasellaDiTesto 24">
              <a:extLst>
                <a:ext uri="{FF2B5EF4-FFF2-40B4-BE49-F238E27FC236}">
                  <a16:creationId xmlns:a16="http://schemas.microsoft.com/office/drawing/2014/main" id="{BA2AB006-A7B4-E044-B300-F80212F7D0FE}"/>
                </a:ext>
              </a:extLst>
            </p:cNvPr>
            <p:cNvSpPr txBox="1"/>
            <p:nvPr/>
          </p:nvSpPr>
          <p:spPr>
            <a:xfrm>
              <a:off x="4820289" y="711849"/>
              <a:ext cx="20783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/>
                <a:t>PERIODO CLASSICO</a:t>
              </a:r>
            </a:p>
          </p:txBody>
        </p:sp>
        <p:cxnSp>
          <p:nvCxnSpPr>
            <p:cNvPr id="26" name="Connettore 1 25">
              <a:extLst>
                <a:ext uri="{FF2B5EF4-FFF2-40B4-BE49-F238E27FC236}">
                  <a16:creationId xmlns:a16="http://schemas.microsoft.com/office/drawing/2014/main" id="{57EBBF41-2E04-0648-BCDF-D1635500749A}"/>
                </a:ext>
              </a:extLst>
            </p:cNvPr>
            <p:cNvCxnSpPr/>
            <p:nvPr/>
          </p:nvCxnSpPr>
          <p:spPr>
            <a:xfrm>
              <a:off x="-5407200" y="1098000"/>
              <a:ext cx="17593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ttore 1 43">
              <a:extLst>
                <a:ext uri="{FF2B5EF4-FFF2-40B4-BE49-F238E27FC236}">
                  <a16:creationId xmlns:a16="http://schemas.microsoft.com/office/drawing/2014/main" id="{44A82300-D953-5E45-BA90-1647F0D7E1E2}"/>
                </a:ext>
              </a:extLst>
            </p:cNvPr>
            <p:cNvCxnSpPr>
              <a:cxnSpLocks/>
            </p:cNvCxnSpPr>
            <p:nvPr/>
          </p:nvCxnSpPr>
          <p:spPr>
            <a:xfrm>
              <a:off x="7492410" y="4752000"/>
              <a:ext cx="3445565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CasellaDiTesto 44">
              <a:extLst>
                <a:ext uri="{FF2B5EF4-FFF2-40B4-BE49-F238E27FC236}">
                  <a16:creationId xmlns:a16="http://schemas.microsoft.com/office/drawing/2014/main" id="{F890C892-5D95-F34D-A62B-D21D516A92D6}"/>
                </a:ext>
              </a:extLst>
            </p:cNvPr>
            <p:cNvSpPr txBox="1"/>
            <p:nvPr/>
          </p:nvSpPr>
          <p:spPr>
            <a:xfrm>
              <a:off x="7510544" y="4572000"/>
              <a:ext cx="3429445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/>
                <a:t>Camille Saint-</a:t>
              </a:r>
              <a:r>
                <a:rPr lang="it-IT" sz="1200" dirty="0" err="1"/>
                <a:t>Saëns</a:t>
              </a:r>
              <a:endParaRPr lang="it-IT" sz="1200" dirty="0"/>
            </a:p>
          </p:txBody>
        </p:sp>
        <p:cxnSp>
          <p:nvCxnSpPr>
            <p:cNvPr id="2" name="Connettore 1 1">
              <a:extLst>
                <a:ext uri="{FF2B5EF4-FFF2-40B4-BE49-F238E27FC236}">
                  <a16:creationId xmlns:a16="http://schemas.microsoft.com/office/drawing/2014/main" id="{465EBAC9-93F5-1A37-56F8-B34EF83E348F}"/>
                </a:ext>
              </a:extLst>
            </p:cNvPr>
            <p:cNvCxnSpPr>
              <a:cxnSpLocks/>
            </p:cNvCxnSpPr>
            <p:nvPr/>
          </p:nvCxnSpPr>
          <p:spPr>
            <a:xfrm>
              <a:off x="7703130" y="5328000"/>
              <a:ext cx="211555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CasellaDiTesto 2">
              <a:extLst>
                <a:ext uri="{FF2B5EF4-FFF2-40B4-BE49-F238E27FC236}">
                  <a16:creationId xmlns:a16="http://schemas.microsoft.com/office/drawing/2014/main" id="{06DCD044-B156-DDE8-8824-57AA41FFE4FE}"/>
                </a:ext>
              </a:extLst>
            </p:cNvPr>
            <p:cNvSpPr txBox="1"/>
            <p:nvPr/>
          </p:nvSpPr>
          <p:spPr>
            <a:xfrm>
              <a:off x="7675200" y="5148000"/>
              <a:ext cx="2097236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 err="1"/>
                <a:t>P.I.Tchaikowsky</a:t>
              </a:r>
              <a:endParaRPr lang="it-IT" sz="1200" dirty="0"/>
            </a:p>
          </p:txBody>
        </p:sp>
        <p:cxnSp>
          <p:nvCxnSpPr>
            <p:cNvPr id="4" name="Connettore 1 3">
              <a:extLst>
                <a:ext uri="{FF2B5EF4-FFF2-40B4-BE49-F238E27FC236}">
                  <a16:creationId xmlns:a16="http://schemas.microsoft.com/office/drawing/2014/main" id="{78F3DD27-81B5-49FF-58C0-A4792C334DF2}"/>
                </a:ext>
              </a:extLst>
            </p:cNvPr>
            <p:cNvCxnSpPr>
              <a:cxnSpLocks/>
            </p:cNvCxnSpPr>
            <p:nvPr/>
          </p:nvCxnSpPr>
          <p:spPr>
            <a:xfrm>
              <a:off x="6898641" y="4464000"/>
              <a:ext cx="241568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CasellaDiTesto 5">
              <a:extLst>
                <a:ext uri="{FF2B5EF4-FFF2-40B4-BE49-F238E27FC236}">
                  <a16:creationId xmlns:a16="http://schemas.microsoft.com/office/drawing/2014/main" id="{13CEB0A7-59FB-CC43-CEB7-F218A1F36C2A}"/>
                </a:ext>
              </a:extLst>
            </p:cNvPr>
            <p:cNvSpPr txBox="1"/>
            <p:nvPr/>
          </p:nvSpPr>
          <p:spPr>
            <a:xfrm>
              <a:off x="6908721" y="4284000"/>
              <a:ext cx="2405608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/>
                <a:t>Jacques Offenbach</a:t>
              </a:r>
            </a:p>
          </p:txBody>
        </p:sp>
        <p:cxnSp>
          <p:nvCxnSpPr>
            <p:cNvPr id="8" name="Connettore 1 7">
              <a:extLst>
                <a:ext uri="{FF2B5EF4-FFF2-40B4-BE49-F238E27FC236}">
                  <a16:creationId xmlns:a16="http://schemas.microsoft.com/office/drawing/2014/main" id="{82EB9F18-3EBC-8010-FFA7-C1288A012F4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85261" y="2448000"/>
              <a:ext cx="3318485" cy="171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id="{14AE6813-0A65-EC44-3BDA-3E5862FE205E}"/>
                </a:ext>
              </a:extLst>
            </p:cNvPr>
            <p:cNvSpPr txBox="1"/>
            <p:nvPr/>
          </p:nvSpPr>
          <p:spPr>
            <a:xfrm>
              <a:off x="3185260" y="2268000"/>
              <a:ext cx="3318481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/>
                <a:t>Franz Joseph Haydn</a:t>
              </a:r>
            </a:p>
          </p:txBody>
        </p:sp>
        <p:cxnSp>
          <p:nvCxnSpPr>
            <p:cNvPr id="10" name="Connettore 1 9">
              <a:extLst>
                <a:ext uri="{FF2B5EF4-FFF2-40B4-BE49-F238E27FC236}">
                  <a16:creationId xmlns:a16="http://schemas.microsoft.com/office/drawing/2014/main" id="{992841C3-2CC8-6ECD-BEA4-566CFB11120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53315" y="2736000"/>
              <a:ext cx="147861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CasellaDiTesto 15">
              <a:extLst>
                <a:ext uri="{FF2B5EF4-FFF2-40B4-BE49-F238E27FC236}">
                  <a16:creationId xmlns:a16="http://schemas.microsoft.com/office/drawing/2014/main" id="{F9167C56-9B9C-B18E-8E79-E3A9B3E27F1F}"/>
                </a:ext>
              </a:extLst>
            </p:cNvPr>
            <p:cNvSpPr txBox="1"/>
            <p:nvPr/>
          </p:nvSpPr>
          <p:spPr>
            <a:xfrm>
              <a:off x="4253314" y="2556000"/>
              <a:ext cx="1478618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/>
                <a:t>W.A.Mozart</a:t>
              </a:r>
            </a:p>
          </p:txBody>
        </p:sp>
        <p:sp>
          <p:nvSpPr>
            <p:cNvPr id="20" name="CasellaDiTesto 19">
              <a:extLst>
                <a:ext uri="{FF2B5EF4-FFF2-40B4-BE49-F238E27FC236}">
                  <a16:creationId xmlns:a16="http://schemas.microsoft.com/office/drawing/2014/main" id="{D0E58CB1-D592-33A4-CCFA-68151EA87AED}"/>
                </a:ext>
              </a:extLst>
            </p:cNvPr>
            <p:cNvSpPr txBox="1"/>
            <p:nvPr/>
          </p:nvSpPr>
          <p:spPr>
            <a:xfrm>
              <a:off x="6503740" y="3996000"/>
              <a:ext cx="1526618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 err="1"/>
                <a:t>Frédérick</a:t>
              </a:r>
              <a:r>
                <a:rPr lang="it-IT" sz="1200" b="1" dirty="0"/>
                <a:t> </a:t>
              </a:r>
              <a:r>
                <a:rPr lang="it-IT" sz="1200" dirty="0"/>
                <a:t>Chopin</a:t>
              </a:r>
            </a:p>
          </p:txBody>
        </p:sp>
        <p:cxnSp>
          <p:nvCxnSpPr>
            <p:cNvPr id="24" name="Connettore 1 23">
              <a:extLst>
                <a:ext uri="{FF2B5EF4-FFF2-40B4-BE49-F238E27FC236}">
                  <a16:creationId xmlns:a16="http://schemas.microsoft.com/office/drawing/2014/main" id="{7FD8E4EE-7456-6B89-15AC-C78E934A9B08}"/>
                </a:ext>
              </a:extLst>
            </p:cNvPr>
            <p:cNvCxnSpPr>
              <a:cxnSpLocks/>
            </p:cNvCxnSpPr>
            <p:nvPr/>
          </p:nvCxnSpPr>
          <p:spPr>
            <a:xfrm>
              <a:off x="6503741" y="4176000"/>
              <a:ext cx="1514192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CasellaDiTesto 26">
              <a:extLst>
                <a:ext uri="{FF2B5EF4-FFF2-40B4-BE49-F238E27FC236}">
                  <a16:creationId xmlns:a16="http://schemas.microsoft.com/office/drawing/2014/main" id="{6B118045-9B8C-27FB-E8B6-D1E36B482A1B}"/>
                </a:ext>
              </a:extLst>
            </p:cNvPr>
            <p:cNvSpPr txBox="1"/>
            <p:nvPr/>
          </p:nvSpPr>
          <p:spPr>
            <a:xfrm>
              <a:off x="5507938" y="3132000"/>
              <a:ext cx="1673155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/>
                <a:t>Carl Maria von Weber</a:t>
              </a:r>
            </a:p>
          </p:txBody>
        </p:sp>
        <p:cxnSp>
          <p:nvCxnSpPr>
            <p:cNvPr id="28" name="Connettore 1 27">
              <a:extLst>
                <a:ext uri="{FF2B5EF4-FFF2-40B4-BE49-F238E27FC236}">
                  <a16:creationId xmlns:a16="http://schemas.microsoft.com/office/drawing/2014/main" id="{F9146675-0656-0FB1-0EC3-90E7CB83E0B8}"/>
                </a:ext>
              </a:extLst>
            </p:cNvPr>
            <p:cNvCxnSpPr>
              <a:cxnSpLocks/>
            </p:cNvCxnSpPr>
            <p:nvPr/>
          </p:nvCxnSpPr>
          <p:spPr>
            <a:xfrm>
              <a:off x="5507938" y="3312000"/>
              <a:ext cx="1673157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CasellaDiTesto 28">
              <a:extLst>
                <a:ext uri="{FF2B5EF4-FFF2-40B4-BE49-F238E27FC236}">
                  <a16:creationId xmlns:a16="http://schemas.microsoft.com/office/drawing/2014/main" id="{1B8EC90C-D392-C47C-1CF7-4E4124ABCA33}"/>
                </a:ext>
              </a:extLst>
            </p:cNvPr>
            <p:cNvSpPr txBox="1"/>
            <p:nvPr/>
          </p:nvSpPr>
          <p:spPr>
            <a:xfrm>
              <a:off x="6102000" y="3708000"/>
              <a:ext cx="1294209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/>
                <a:t>Vincenzo Bellini</a:t>
              </a:r>
            </a:p>
          </p:txBody>
        </p:sp>
        <p:cxnSp>
          <p:nvCxnSpPr>
            <p:cNvPr id="30" name="Connettore 1 29">
              <a:extLst>
                <a:ext uri="{FF2B5EF4-FFF2-40B4-BE49-F238E27FC236}">
                  <a16:creationId xmlns:a16="http://schemas.microsoft.com/office/drawing/2014/main" id="{18C09CE5-DD54-7D14-A651-8BC30C5854DF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3888000"/>
              <a:ext cx="1301646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CasellaDiTesto 30">
              <a:extLst>
                <a:ext uri="{FF2B5EF4-FFF2-40B4-BE49-F238E27FC236}">
                  <a16:creationId xmlns:a16="http://schemas.microsoft.com/office/drawing/2014/main" id="{BB9B9FDC-AA46-0921-E7B9-483F73439390}"/>
                </a:ext>
              </a:extLst>
            </p:cNvPr>
            <p:cNvSpPr txBox="1"/>
            <p:nvPr/>
          </p:nvSpPr>
          <p:spPr>
            <a:xfrm>
              <a:off x="6012584" y="3420000"/>
              <a:ext cx="1203626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/>
                <a:t>Franz Schubert</a:t>
              </a:r>
            </a:p>
          </p:txBody>
        </p:sp>
        <p:cxnSp>
          <p:nvCxnSpPr>
            <p:cNvPr id="32" name="Connettore 1 31">
              <a:extLst>
                <a:ext uri="{FF2B5EF4-FFF2-40B4-BE49-F238E27FC236}">
                  <a16:creationId xmlns:a16="http://schemas.microsoft.com/office/drawing/2014/main" id="{EDAEF4D7-C787-3F77-2971-AD3B81E6F12F}"/>
                </a:ext>
              </a:extLst>
            </p:cNvPr>
            <p:cNvCxnSpPr>
              <a:cxnSpLocks/>
            </p:cNvCxnSpPr>
            <p:nvPr/>
          </p:nvCxnSpPr>
          <p:spPr>
            <a:xfrm>
              <a:off x="6012583" y="3600000"/>
              <a:ext cx="1203626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CasellaDiTesto 32">
              <a:extLst>
                <a:ext uri="{FF2B5EF4-FFF2-40B4-BE49-F238E27FC236}">
                  <a16:creationId xmlns:a16="http://schemas.microsoft.com/office/drawing/2014/main" id="{A88176BC-5109-066D-B1D4-694D2E960FA4}"/>
                </a:ext>
              </a:extLst>
            </p:cNvPr>
            <p:cNvSpPr txBox="1"/>
            <p:nvPr/>
          </p:nvSpPr>
          <p:spPr>
            <a:xfrm>
              <a:off x="1110814" y="1980000"/>
              <a:ext cx="3123917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/>
                <a:t>Domenico Scarlatti</a:t>
              </a:r>
            </a:p>
          </p:txBody>
        </p:sp>
        <p:cxnSp>
          <p:nvCxnSpPr>
            <p:cNvPr id="34" name="Connettore 1 33">
              <a:extLst>
                <a:ext uri="{FF2B5EF4-FFF2-40B4-BE49-F238E27FC236}">
                  <a16:creationId xmlns:a16="http://schemas.microsoft.com/office/drawing/2014/main" id="{5284951D-BB6C-15E3-69C7-05371012326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18247" y="2160000"/>
              <a:ext cx="3135066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CasellaDiTesto 34">
              <a:extLst>
                <a:ext uri="{FF2B5EF4-FFF2-40B4-BE49-F238E27FC236}">
                  <a16:creationId xmlns:a16="http://schemas.microsoft.com/office/drawing/2014/main" id="{68F5436C-2797-9276-1BD0-9E66AE4B9A0C}"/>
                </a:ext>
              </a:extLst>
            </p:cNvPr>
            <p:cNvSpPr txBox="1"/>
            <p:nvPr/>
          </p:nvSpPr>
          <p:spPr>
            <a:xfrm>
              <a:off x="4820400" y="2844000"/>
              <a:ext cx="2360803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/>
                <a:t>Ludwig van Beethoven</a:t>
              </a:r>
            </a:p>
          </p:txBody>
        </p:sp>
        <p:cxnSp>
          <p:nvCxnSpPr>
            <p:cNvPr id="36" name="Connettore 1 35">
              <a:extLst>
                <a:ext uri="{FF2B5EF4-FFF2-40B4-BE49-F238E27FC236}">
                  <a16:creationId xmlns:a16="http://schemas.microsoft.com/office/drawing/2014/main" id="{424E1404-13C1-8B00-165E-0342E3B66049}"/>
                </a:ext>
              </a:extLst>
            </p:cNvPr>
            <p:cNvCxnSpPr>
              <a:cxnSpLocks/>
            </p:cNvCxnSpPr>
            <p:nvPr/>
          </p:nvCxnSpPr>
          <p:spPr>
            <a:xfrm>
              <a:off x="4820289" y="3024000"/>
              <a:ext cx="2360804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CasellaDiTesto 36">
              <a:extLst>
                <a:ext uri="{FF2B5EF4-FFF2-40B4-BE49-F238E27FC236}">
                  <a16:creationId xmlns:a16="http://schemas.microsoft.com/office/drawing/2014/main" id="{219C3449-8D3C-6438-3A4D-4EFDD21843C2}"/>
                </a:ext>
              </a:extLst>
            </p:cNvPr>
            <p:cNvSpPr txBox="1"/>
            <p:nvPr/>
          </p:nvSpPr>
          <p:spPr>
            <a:xfrm>
              <a:off x="9055833" y="5436000"/>
              <a:ext cx="2486593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/>
                <a:t>Maurice Ravel</a:t>
              </a:r>
            </a:p>
          </p:txBody>
        </p:sp>
        <p:cxnSp>
          <p:nvCxnSpPr>
            <p:cNvPr id="38" name="Connettore 1 37">
              <a:extLst>
                <a:ext uri="{FF2B5EF4-FFF2-40B4-BE49-F238E27FC236}">
                  <a16:creationId xmlns:a16="http://schemas.microsoft.com/office/drawing/2014/main" id="{BC4EDE76-2443-AE2F-DFF1-62F9A21FEC1E}"/>
                </a:ext>
              </a:extLst>
            </p:cNvPr>
            <p:cNvCxnSpPr>
              <a:cxnSpLocks/>
            </p:cNvCxnSpPr>
            <p:nvPr/>
          </p:nvCxnSpPr>
          <p:spPr>
            <a:xfrm>
              <a:off x="9046564" y="5616000"/>
              <a:ext cx="2495862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CasellaDiTesto 38">
              <a:extLst>
                <a:ext uri="{FF2B5EF4-FFF2-40B4-BE49-F238E27FC236}">
                  <a16:creationId xmlns:a16="http://schemas.microsoft.com/office/drawing/2014/main" id="{0F573811-6A6A-4DF7-817F-CCB4C0033718}"/>
                </a:ext>
              </a:extLst>
            </p:cNvPr>
            <p:cNvSpPr txBox="1"/>
            <p:nvPr/>
          </p:nvSpPr>
          <p:spPr>
            <a:xfrm>
              <a:off x="7675200" y="4860000"/>
              <a:ext cx="1723974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/>
                <a:t>Modest </a:t>
              </a:r>
              <a:r>
                <a:rPr lang="it-IT" sz="1200" dirty="0" err="1"/>
                <a:t>Mussorgsky</a:t>
              </a:r>
              <a:endParaRPr lang="it-IT" sz="1200" dirty="0"/>
            </a:p>
          </p:txBody>
        </p:sp>
        <p:cxnSp>
          <p:nvCxnSpPr>
            <p:cNvPr id="40" name="Connettore 1 39">
              <a:extLst>
                <a:ext uri="{FF2B5EF4-FFF2-40B4-BE49-F238E27FC236}">
                  <a16:creationId xmlns:a16="http://schemas.microsoft.com/office/drawing/2014/main" id="{08BBB418-CA10-3BF2-68FD-EEF8C2F5DBF0}"/>
                </a:ext>
              </a:extLst>
            </p:cNvPr>
            <p:cNvCxnSpPr>
              <a:cxnSpLocks/>
            </p:cNvCxnSpPr>
            <p:nvPr/>
          </p:nvCxnSpPr>
          <p:spPr>
            <a:xfrm>
              <a:off x="7675200" y="5040000"/>
              <a:ext cx="1723981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nettore 1 42">
              <a:extLst>
                <a:ext uri="{FF2B5EF4-FFF2-40B4-BE49-F238E27FC236}">
                  <a16:creationId xmlns:a16="http://schemas.microsoft.com/office/drawing/2014/main" id="{CE9FE416-3AFC-B15C-EC38-93FF083C2202}"/>
                </a:ext>
              </a:extLst>
            </p:cNvPr>
            <p:cNvCxnSpPr/>
            <p:nvPr/>
          </p:nvCxnSpPr>
          <p:spPr>
            <a:xfrm>
              <a:off x="-2257200" y="0"/>
              <a:ext cx="0" cy="685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1DD10FF2-C513-EB49-3940-D3DDF7909878}"/>
              </a:ext>
            </a:extLst>
          </p:cNvPr>
          <p:cNvSpPr txBox="1"/>
          <p:nvPr/>
        </p:nvSpPr>
        <p:spPr>
          <a:xfrm>
            <a:off x="1026000" y="1692000"/>
            <a:ext cx="2375999" cy="180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1200" dirty="0"/>
              <a:t>Gerolamo Frescobaldi</a:t>
            </a:r>
          </a:p>
        </p:txBody>
      </p:sp>
      <p:cxnSp>
        <p:nvCxnSpPr>
          <p:cNvPr id="42" name="Connettore 1 41">
            <a:extLst>
              <a:ext uri="{FF2B5EF4-FFF2-40B4-BE49-F238E27FC236}">
                <a16:creationId xmlns:a16="http://schemas.microsoft.com/office/drawing/2014/main" id="{F4BE4BB1-A766-6162-A9C9-CF54EF731325}"/>
              </a:ext>
            </a:extLst>
          </p:cNvPr>
          <p:cNvCxnSpPr>
            <a:cxnSpLocks/>
          </p:cNvCxnSpPr>
          <p:nvPr/>
        </p:nvCxnSpPr>
        <p:spPr>
          <a:xfrm>
            <a:off x="1026000" y="1872000"/>
            <a:ext cx="2376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sellaDiTesto 45">
            <a:extLst>
              <a:ext uri="{FF2B5EF4-FFF2-40B4-BE49-F238E27FC236}">
                <a16:creationId xmlns:a16="http://schemas.microsoft.com/office/drawing/2014/main" id="{2C0D42DD-3AE5-5FA1-75D0-1DE17DE23F82}"/>
              </a:ext>
            </a:extLst>
          </p:cNvPr>
          <p:cNvSpPr txBox="1"/>
          <p:nvPr/>
        </p:nvSpPr>
        <p:spPr>
          <a:xfrm>
            <a:off x="779487" y="1332000"/>
            <a:ext cx="2622511" cy="180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1200" b="1" dirty="0"/>
              <a:t>Claudio Monteverdi</a:t>
            </a:r>
          </a:p>
        </p:txBody>
      </p:sp>
      <p:cxnSp>
        <p:nvCxnSpPr>
          <p:cNvPr id="47" name="Connettore 1 46">
            <a:extLst>
              <a:ext uri="{FF2B5EF4-FFF2-40B4-BE49-F238E27FC236}">
                <a16:creationId xmlns:a16="http://schemas.microsoft.com/office/drawing/2014/main" id="{92F2525C-4473-477F-F200-E97488D2C9DF}"/>
              </a:ext>
            </a:extLst>
          </p:cNvPr>
          <p:cNvCxnSpPr>
            <a:cxnSpLocks/>
          </p:cNvCxnSpPr>
          <p:nvPr/>
        </p:nvCxnSpPr>
        <p:spPr>
          <a:xfrm>
            <a:off x="779489" y="1512000"/>
            <a:ext cx="2622511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2232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21FD258-53C9-3244-88B9-4C36A8BC07BA}"/>
              </a:ext>
            </a:extLst>
          </p:cNvPr>
          <p:cNvSpPr txBox="1"/>
          <p:nvPr/>
        </p:nvSpPr>
        <p:spPr>
          <a:xfrm>
            <a:off x="437321" y="5864087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sz="3200" b="1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744381C-B4AD-C145-A24B-77796D33E96E}"/>
              </a:ext>
            </a:extLst>
          </p:cNvPr>
          <p:cNvSpPr txBox="1"/>
          <p:nvPr/>
        </p:nvSpPr>
        <p:spPr>
          <a:xfrm>
            <a:off x="759600" y="3275442"/>
            <a:ext cx="11132628" cy="3092891"/>
          </a:xfrm>
          <a:prstGeom prst="rect">
            <a:avLst/>
          </a:prstGeom>
          <a:noFill/>
        </p:spPr>
        <p:txBody>
          <a:bodyPr wrap="square" numCol="1" spcCol="360000" rtlCol="0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Prima vera opera mai composta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Azione scenica (recitativo) e melodica (canto)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Libretto di Alessandro </a:t>
            </a:r>
            <a:r>
              <a:rPr lang="it-IT" sz="2800" dirty="0" err="1"/>
              <a:t>Striggio</a:t>
            </a:r>
            <a:r>
              <a:rPr lang="it-IT" sz="2800" dirty="0"/>
              <a:t>, anch'egli alla corte dei Gonzaga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Il mito di Orfeo è narrato sia nelle Metamorfosi di Ovidio, che nelle Georgiche di Virgilio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Ambiente bucolico e pastorale, in pieno stile arcadico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Un prologo e cinque atti, molti personaggi e numerosi strumenti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B29239A4-A204-C143-B994-8A4D74C02113}"/>
              </a:ext>
            </a:extLst>
          </p:cNvPr>
          <p:cNvSpPr txBox="1"/>
          <p:nvPr/>
        </p:nvSpPr>
        <p:spPr>
          <a:xfrm>
            <a:off x="759600" y="900000"/>
            <a:ext cx="10335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/>
              <a:t>L'Orfeo (1607)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7A33552-C3AA-9AB0-76E9-F8C5C8268DFD}"/>
              </a:ext>
            </a:extLst>
          </p:cNvPr>
          <p:cNvSpPr txBox="1"/>
          <p:nvPr/>
        </p:nvSpPr>
        <p:spPr>
          <a:xfrm>
            <a:off x="759600" y="1798310"/>
            <a:ext cx="1073571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0" i="1" u="none" strike="noStrike" dirty="0">
                <a:solidFill>
                  <a:srgbClr val="202122"/>
                </a:solidFill>
                <a:effectLst/>
                <a:latin typeface="Baskerville" panose="02020502070401020303" pitchFamily="18" charset="0"/>
                <a:ea typeface="Baskerville" panose="02020502070401020303" pitchFamily="18" charset="0"/>
              </a:rPr>
              <a:t>"Questo ritornello fu suonato di dentro da un clavicembalo, </a:t>
            </a:r>
            <a:r>
              <a:rPr lang="it-IT" sz="2400" b="0" i="1" u="none" strike="noStrike" dirty="0" err="1">
                <a:solidFill>
                  <a:srgbClr val="202122"/>
                </a:solidFill>
                <a:effectLst/>
                <a:latin typeface="Baskerville" panose="02020502070401020303" pitchFamily="18" charset="0"/>
                <a:ea typeface="Baskerville" panose="02020502070401020303" pitchFamily="18" charset="0"/>
              </a:rPr>
              <a:t>duoi</a:t>
            </a:r>
            <a:r>
              <a:rPr lang="it-IT" sz="2400" b="0" i="1" u="none" strike="noStrike" dirty="0">
                <a:solidFill>
                  <a:srgbClr val="202122"/>
                </a:solidFill>
                <a:effectLst/>
                <a:latin typeface="Baskerville" panose="02020502070401020303" pitchFamily="18" charset="0"/>
                <a:ea typeface="Baskerville" panose="02020502070401020303" pitchFamily="18" charset="0"/>
              </a:rPr>
              <a:t> chitarroni e </a:t>
            </a:r>
            <a:r>
              <a:rPr lang="it-IT" sz="2400" b="0" i="1" u="none" strike="noStrike" dirty="0" err="1">
                <a:solidFill>
                  <a:srgbClr val="202122"/>
                </a:solidFill>
                <a:effectLst/>
                <a:latin typeface="Baskerville" panose="02020502070401020303" pitchFamily="18" charset="0"/>
                <a:ea typeface="Baskerville" panose="02020502070401020303" pitchFamily="18" charset="0"/>
              </a:rPr>
              <a:t>duoi</a:t>
            </a:r>
            <a:r>
              <a:rPr lang="it-IT" sz="2400" b="0" i="1" u="none" strike="noStrike" dirty="0">
                <a:solidFill>
                  <a:srgbClr val="202122"/>
                </a:solidFill>
                <a:effectLst/>
                <a:latin typeface="Baskerville" panose="02020502070401020303" pitchFamily="18" charset="0"/>
                <a:ea typeface="Baskerville" panose="02020502070401020303" pitchFamily="18" charset="0"/>
              </a:rPr>
              <a:t> violini piccoli alla francese</a:t>
            </a:r>
            <a:r>
              <a:rPr lang="it-IT" sz="2400" b="0" i="1" u="none" strike="noStrike" dirty="0">
                <a:solidFill>
                  <a:srgbClr val="4A4A4A"/>
                </a:solidFill>
                <a:effectLst/>
                <a:latin typeface="Baskerville" panose="02020502070401020303" pitchFamily="18" charset="0"/>
                <a:ea typeface="Baskerville" panose="02020502070401020303" pitchFamily="18" charset="0"/>
              </a:rPr>
              <a:t>"</a:t>
            </a:r>
          </a:p>
          <a:p>
            <a:pPr algn="r"/>
            <a:r>
              <a:rPr lang="it-IT" dirty="0" err="1">
                <a:solidFill>
                  <a:srgbClr val="4A4A4A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C.Monteverdi</a:t>
            </a:r>
            <a:endParaRPr lang="it-IT" dirty="0">
              <a:latin typeface="Baskerville" panose="02020502070401020303" pitchFamily="18" charset="0"/>
              <a:ea typeface="Baskerville" panose="02020502070401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480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E836A445-BCD3-D949-8DA1-7B4328C51F3A}"/>
              </a:ext>
            </a:extLst>
          </p:cNvPr>
          <p:cNvSpPr/>
          <p:nvPr/>
        </p:nvSpPr>
        <p:spPr>
          <a:xfrm>
            <a:off x="0" y="477079"/>
            <a:ext cx="12192000" cy="9740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1BAA0B5-DB7B-7244-AD2D-B17188A83BEF}"/>
              </a:ext>
            </a:extLst>
          </p:cNvPr>
          <p:cNvSpPr txBox="1"/>
          <p:nvPr/>
        </p:nvSpPr>
        <p:spPr>
          <a:xfrm>
            <a:off x="972272" y="0"/>
            <a:ext cx="10775779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4000" b="1" dirty="0"/>
          </a:p>
          <a:p>
            <a:r>
              <a:rPr lang="it-IT" sz="3600" b="1" dirty="0"/>
              <a:t>Claudio Monteverdi (1567-1643)</a:t>
            </a:r>
          </a:p>
          <a:p>
            <a:endParaRPr lang="it-IT" sz="4000" b="1" dirty="0"/>
          </a:p>
          <a:p>
            <a:r>
              <a:rPr lang="it-IT" sz="2800" b="1" dirty="0"/>
              <a:t>Da "L'Orfeo"</a:t>
            </a:r>
          </a:p>
          <a:p>
            <a:r>
              <a:rPr lang="it-IT" sz="2800" b="1" dirty="0"/>
              <a:t>Ouverture e prologo</a:t>
            </a:r>
            <a:endParaRPr lang="it-IT" sz="2800" dirty="0"/>
          </a:p>
          <a:p>
            <a:endParaRPr lang="it-IT" sz="2800" i="1" dirty="0"/>
          </a:p>
          <a:p>
            <a:r>
              <a:rPr lang="it-IT" sz="2800" i="1" dirty="0"/>
              <a:t>	</a:t>
            </a:r>
          </a:p>
          <a:p>
            <a:endParaRPr lang="it-IT" sz="2800" i="1" dirty="0"/>
          </a:p>
          <a:p>
            <a:endParaRPr lang="it-IT" sz="2800" i="1" dirty="0"/>
          </a:p>
          <a:p>
            <a:pPr algn="l"/>
            <a:r>
              <a:rPr lang="it-IT" sz="2800" i="1" dirty="0"/>
              <a:t>	Roberta Invernizzi (soprano), La Musica</a:t>
            </a:r>
          </a:p>
          <a:p>
            <a:pPr algn="l"/>
            <a:r>
              <a:rPr lang="it-IT" sz="2800" i="1" dirty="0"/>
              <a:t>	Coro e Orchestra del Teatro Regio </a:t>
            </a:r>
          </a:p>
          <a:p>
            <a:pPr algn="l"/>
            <a:r>
              <a:rPr lang="it-IT" sz="2800" i="1" dirty="0"/>
              <a:t>	Antonio Florio, direttore 	</a:t>
            </a:r>
          </a:p>
        </p:txBody>
      </p:sp>
      <p:pic>
        <p:nvPicPr>
          <p:cNvPr id="5" name="Immagine 4">
            <a:hlinkClick r:id="rId3"/>
            <a:extLst>
              <a:ext uri="{FF2B5EF4-FFF2-40B4-BE49-F238E27FC236}">
                <a16:creationId xmlns:a16="http://schemas.microsoft.com/office/drawing/2014/main" id="{E6F3F937-638C-9799-E6E7-FC33667223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5786" y="4224270"/>
            <a:ext cx="4676214" cy="2633730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3223D3F8-0B45-96F9-0AA5-81ED6CF90A51}"/>
              </a:ext>
            </a:extLst>
          </p:cNvPr>
          <p:cNvSpPr txBox="1"/>
          <p:nvPr/>
        </p:nvSpPr>
        <p:spPr>
          <a:xfrm>
            <a:off x="8680361" y="2767280"/>
            <a:ext cx="2539367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dirty="0"/>
              <a:t>Questa edizione non è quella ascoltata in auditorium, che non è disponibile in rete</a:t>
            </a:r>
          </a:p>
        </p:txBody>
      </p:sp>
    </p:spTree>
    <p:extLst>
      <p:ext uri="{BB962C8B-B14F-4D97-AF65-F5344CB8AC3E}">
        <p14:creationId xmlns:p14="http://schemas.microsoft.com/office/powerpoint/2010/main" val="38703871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E836A445-BCD3-D949-8DA1-7B4328C51F3A}"/>
              </a:ext>
            </a:extLst>
          </p:cNvPr>
          <p:cNvSpPr/>
          <p:nvPr/>
        </p:nvSpPr>
        <p:spPr>
          <a:xfrm>
            <a:off x="0" y="477079"/>
            <a:ext cx="12192000" cy="9740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1BAA0B5-DB7B-7244-AD2D-B17188A83BEF}"/>
              </a:ext>
            </a:extLst>
          </p:cNvPr>
          <p:cNvSpPr txBox="1"/>
          <p:nvPr/>
        </p:nvSpPr>
        <p:spPr>
          <a:xfrm>
            <a:off x="972272" y="0"/>
            <a:ext cx="1077577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4000" b="1" dirty="0"/>
          </a:p>
          <a:p>
            <a:r>
              <a:rPr lang="it-IT" sz="3600" b="1" dirty="0"/>
              <a:t>Girolamo Frescobaldi (1583-1643)</a:t>
            </a:r>
          </a:p>
          <a:p>
            <a:endParaRPr lang="it-IT" sz="4000" b="1" dirty="0"/>
          </a:p>
          <a:p>
            <a:r>
              <a:rPr lang="it-IT" sz="2800" b="1" dirty="0"/>
              <a:t>"Così mi disprezzate"</a:t>
            </a:r>
          </a:p>
          <a:p>
            <a:r>
              <a:rPr lang="it-IT" sz="2800" dirty="0"/>
              <a:t>(dal primo libro d'arie musicali)</a:t>
            </a:r>
          </a:p>
          <a:p>
            <a:endParaRPr lang="it-IT" sz="2800" dirty="0"/>
          </a:p>
          <a:p>
            <a:endParaRPr lang="it-IT" sz="2800" i="1" dirty="0"/>
          </a:p>
          <a:p>
            <a:r>
              <a:rPr lang="it-IT" sz="2800" i="1" dirty="0"/>
              <a:t>	</a:t>
            </a:r>
          </a:p>
          <a:p>
            <a:endParaRPr lang="it-IT" sz="2800" i="1" dirty="0"/>
          </a:p>
          <a:p>
            <a:endParaRPr lang="it-IT" sz="2800" i="1" dirty="0"/>
          </a:p>
          <a:p>
            <a:pPr algn="l"/>
            <a:r>
              <a:rPr lang="it-IT" sz="2800" i="1" dirty="0"/>
              <a:t>	</a:t>
            </a:r>
            <a:r>
              <a:rPr lang="it-IT" sz="2800" b="0" i="1" u="none" strike="noStrike" dirty="0">
                <a:solidFill>
                  <a:srgbClr val="131313"/>
                </a:solidFill>
                <a:effectLst/>
              </a:rPr>
              <a:t>Anna Reinhold, soprano</a:t>
            </a:r>
          </a:p>
          <a:p>
            <a:pPr algn="l"/>
            <a:r>
              <a:rPr lang="it-IT" sz="2800" i="1" dirty="0">
                <a:solidFill>
                  <a:srgbClr val="131313"/>
                </a:solidFill>
              </a:rPr>
              <a:t>	</a:t>
            </a:r>
            <a:r>
              <a:rPr lang="it-IT" sz="2800" b="0" i="1" u="none" strike="noStrike" dirty="0">
                <a:solidFill>
                  <a:srgbClr val="131313"/>
                </a:solidFill>
                <a:effectLst/>
              </a:rPr>
              <a:t>Thomas </a:t>
            </a:r>
            <a:r>
              <a:rPr lang="it-IT" sz="2800" b="0" i="1" u="none" strike="noStrike" dirty="0" err="1">
                <a:solidFill>
                  <a:srgbClr val="131313"/>
                </a:solidFill>
                <a:effectLst/>
              </a:rPr>
              <a:t>Dunford</a:t>
            </a:r>
            <a:r>
              <a:rPr lang="it-IT" sz="2800" b="0" i="1" u="none" strike="noStrike" dirty="0">
                <a:solidFill>
                  <a:srgbClr val="131313"/>
                </a:solidFill>
                <a:effectLst/>
              </a:rPr>
              <a:t>, arciliuto</a:t>
            </a:r>
            <a:endParaRPr lang="it-IT" sz="2800" i="1" dirty="0"/>
          </a:p>
          <a:p>
            <a:r>
              <a:rPr lang="it-IT" sz="2800" i="1" dirty="0"/>
              <a:t>	</a:t>
            </a:r>
          </a:p>
        </p:txBody>
      </p:sp>
      <p:pic>
        <p:nvPicPr>
          <p:cNvPr id="5" name="Immagine 4">
            <a:hlinkClick r:id="rId3"/>
            <a:extLst>
              <a:ext uri="{FF2B5EF4-FFF2-40B4-BE49-F238E27FC236}">
                <a16:creationId xmlns:a16="http://schemas.microsoft.com/office/drawing/2014/main" id="{0ABE99FA-6AAC-A3A6-4681-8018E887DE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5786" y="4224270"/>
            <a:ext cx="4676214" cy="2633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067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21FD258-53C9-3244-88B9-4C36A8BC07BA}"/>
              </a:ext>
            </a:extLst>
          </p:cNvPr>
          <p:cNvSpPr txBox="1"/>
          <p:nvPr/>
        </p:nvSpPr>
        <p:spPr>
          <a:xfrm>
            <a:off x="437321" y="5864087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sz="3200" b="1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744381C-B4AD-C145-A24B-77796D33E96E}"/>
              </a:ext>
            </a:extLst>
          </p:cNvPr>
          <p:cNvSpPr txBox="1"/>
          <p:nvPr/>
        </p:nvSpPr>
        <p:spPr>
          <a:xfrm>
            <a:off x="759600" y="1883664"/>
            <a:ext cx="11132628" cy="4730891"/>
          </a:xfrm>
          <a:prstGeom prst="rect">
            <a:avLst/>
          </a:prstGeom>
          <a:noFill/>
        </p:spPr>
        <p:txBody>
          <a:bodyPr wrap="square" numCol="1" spcCol="360000" rtlCol="0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Orlando Di Lasso (1532-1594), Napoli e Roma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Giovanni Gabrieli (1557-1612), Repubblica di Venezia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Jacopo Peri (1561-1633), Roma e Firenze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Alessandro Grandi (1590-1630), Repubblica di Venezia, attivo anche a Bergamo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Tarquinio </a:t>
            </a:r>
            <a:r>
              <a:rPr lang="it-IT" sz="2800" dirty="0" err="1"/>
              <a:t>Merula</a:t>
            </a:r>
            <a:r>
              <a:rPr lang="it-IT" sz="2800" dirty="0"/>
              <a:t> (1595-1665), Bergamo, Padova e Cremona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Francesco Cavalli (1602-1676), Repubblica di Venezia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Barbara Strozzi (1619-1677), Repubblica di Venezia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Antonio Stradella (1643-1682), Bologna e Genova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it-IT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it-IT" sz="28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B29239A4-A204-C143-B994-8A4D74C02113}"/>
              </a:ext>
            </a:extLst>
          </p:cNvPr>
          <p:cNvSpPr txBox="1"/>
          <p:nvPr/>
        </p:nvSpPr>
        <p:spPr>
          <a:xfrm>
            <a:off x="759600" y="900000"/>
            <a:ext cx="10335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/>
              <a:t>Altri musicisti dello stesso periodo</a:t>
            </a:r>
          </a:p>
        </p:txBody>
      </p:sp>
    </p:spTree>
    <p:extLst>
      <p:ext uri="{BB962C8B-B14F-4D97-AF65-F5344CB8AC3E}">
        <p14:creationId xmlns:p14="http://schemas.microsoft.com/office/powerpoint/2010/main" val="358239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E836A445-BCD3-D949-8DA1-7B4328C51F3A}"/>
              </a:ext>
            </a:extLst>
          </p:cNvPr>
          <p:cNvSpPr/>
          <p:nvPr/>
        </p:nvSpPr>
        <p:spPr>
          <a:xfrm>
            <a:off x="0" y="477079"/>
            <a:ext cx="12192000" cy="9740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1BAA0B5-DB7B-7244-AD2D-B17188A83BEF}"/>
              </a:ext>
            </a:extLst>
          </p:cNvPr>
          <p:cNvSpPr txBox="1"/>
          <p:nvPr/>
        </p:nvSpPr>
        <p:spPr>
          <a:xfrm>
            <a:off x="972272" y="0"/>
            <a:ext cx="1077577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4000" b="1" dirty="0"/>
          </a:p>
          <a:p>
            <a:r>
              <a:rPr lang="it-IT" sz="3600" b="1" dirty="0"/>
              <a:t>Francesco Cavalli (1602-1676)</a:t>
            </a:r>
          </a:p>
          <a:p>
            <a:endParaRPr lang="it-IT" sz="4000" b="1" dirty="0"/>
          </a:p>
          <a:p>
            <a:r>
              <a:rPr lang="it-IT" sz="2800" b="1" dirty="0"/>
              <a:t>In convertendo</a:t>
            </a:r>
          </a:p>
          <a:p>
            <a:r>
              <a:rPr lang="it-IT" sz="2800" dirty="0"/>
              <a:t>Mottetto per voci e orchestra</a:t>
            </a:r>
          </a:p>
          <a:p>
            <a:endParaRPr lang="it-IT" sz="2800" dirty="0"/>
          </a:p>
          <a:p>
            <a:endParaRPr lang="it-IT" sz="2800" i="1" dirty="0"/>
          </a:p>
          <a:p>
            <a:r>
              <a:rPr lang="it-IT" sz="2800" i="1" dirty="0"/>
              <a:t>	</a:t>
            </a:r>
          </a:p>
          <a:p>
            <a:endParaRPr lang="it-IT" sz="2800" i="1" dirty="0"/>
          </a:p>
          <a:p>
            <a:endParaRPr lang="it-IT" sz="2800" i="1" dirty="0"/>
          </a:p>
          <a:p>
            <a:pPr algn="l"/>
            <a:r>
              <a:rPr lang="it-IT" sz="2800" i="1" dirty="0"/>
              <a:t>	</a:t>
            </a:r>
            <a:r>
              <a:rPr lang="it-IT" sz="2800" b="0" i="1" u="none" strike="noStrike" dirty="0" err="1">
                <a:solidFill>
                  <a:srgbClr val="131313"/>
                </a:solidFill>
                <a:effectLst/>
              </a:rPr>
              <a:t>Capella</a:t>
            </a:r>
            <a:r>
              <a:rPr lang="it-IT" sz="2800" b="0" i="1" u="none" strike="noStrike" dirty="0">
                <a:solidFill>
                  <a:srgbClr val="131313"/>
                </a:solidFill>
                <a:effectLst/>
              </a:rPr>
              <a:t> de la Torre</a:t>
            </a:r>
          </a:p>
          <a:p>
            <a:pPr algn="l"/>
            <a:r>
              <a:rPr lang="it-IT" sz="2800" i="1" dirty="0">
                <a:solidFill>
                  <a:srgbClr val="131313"/>
                </a:solidFill>
              </a:rPr>
              <a:t>	Katharina </a:t>
            </a:r>
            <a:r>
              <a:rPr lang="it-IT" sz="2800" i="1" dirty="0" err="1">
                <a:solidFill>
                  <a:srgbClr val="131313"/>
                </a:solidFill>
              </a:rPr>
              <a:t>Bäuml</a:t>
            </a:r>
            <a:r>
              <a:rPr lang="it-IT" sz="2800" b="0" i="1" u="none" strike="noStrike" dirty="0">
                <a:solidFill>
                  <a:srgbClr val="131313"/>
                </a:solidFill>
                <a:effectLst/>
              </a:rPr>
              <a:t>, oboe</a:t>
            </a:r>
            <a:endParaRPr lang="it-IT" sz="2800" i="1" dirty="0"/>
          </a:p>
          <a:p>
            <a:r>
              <a:rPr lang="it-IT" sz="2800" i="1" dirty="0"/>
              <a:t>	</a:t>
            </a:r>
          </a:p>
        </p:txBody>
      </p:sp>
      <p:pic>
        <p:nvPicPr>
          <p:cNvPr id="5" name="Immagine 4">
            <a:hlinkClick r:id="rId3"/>
            <a:extLst>
              <a:ext uri="{FF2B5EF4-FFF2-40B4-BE49-F238E27FC236}">
                <a16:creationId xmlns:a16="http://schemas.microsoft.com/office/drawing/2014/main" id="{1E63943A-9751-A6AB-214B-38CEF3D340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5786" y="4224270"/>
            <a:ext cx="4676214" cy="2633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0491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E836A445-BCD3-D949-8DA1-7B4328C51F3A}"/>
              </a:ext>
            </a:extLst>
          </p:cNvPr>
          <p:cNvSpPr/>
          <p:nvPr/>
        </p:nvSpPr>
        <p:spPr>
          <a:xfrm>
            <a:off x="0" y="477079"/>
            <a:ext cx="12192000" cy="9740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1BAA0B5-DB7B-7244-AD2D-B17188A83BEF}"/>
              </a:ext>
            </a:extLst>
          </p:cNvPr>
          <p:cNvSpPr txBox="1"/>
          <p:nvPr/>
        </p:nvSpPr>
        <p:spPr>
          <a:xfrm>
            <a:off x="972272" y="0"/>
            <a:ext cx="10775779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4000" b="1" dirty="0"/>
          </a:p>
          <a:p>
            <a:r>
              <a:rPr lang="it-IT" sz="3600" b="1" dirty="0"/>
              <a:t>Francesco Cavalli (1602-1676)</a:t>
            </a:r>
          </a:p>
          <a:p>
            <a:endParaRPr lang="it-IT" sz="4000" b="1" dirty="0"/>
          </a:p>
          <a:p>
            <a:r>
              <a:rPr lang="it-IT" sz="2800" b="1" dirty="0"/>
              <a:t>L'Amore innamorato</a:t>
            </a:r>
          </a:p>
          <a:p>
            <a:r>
              <a:rPr lang="it-IT" sz="2800" dirty="0"/>
              <a:t>Dall'opera "</a:t>
            </a:r>
            <a:r>
              <a:rPr lang="it-IT" sz="2800" dirty="0" err="1"/>
              <a:t>Ormindo</a:t>
            </a:r>
            <a:r>
              <a:rPr lang="it-IT" sz="2800" dirty="0"/>
              <a:t>"</a:t>
            </a:r>
          </a:p>
          <a:p>
            <a:endParaRPr lang="it-IT" sz="2800" i="1" dirty="0"/>
          </a:p>
          <a:p>
            <a:r>
              <a:rPr lang="it-IT" sz="2800" i="1" dirty="0"/>
              <a:t>	</a:t>
            </a:r>
          </a:p>
          <a:p>
            <a:endParaRPr lang="it-IT" sz="2800" i="1" dirty="0"/>
          </a:p>
          <a:p>
            <a:endParaRPr lang="it-IT" sz="2800" i="1" dirty="0"/>
          </a:p>
          <a:p>
            <a:pPr algn="l"/>
            <a:r>
              <a:rPr lang="it-IT" sz="2800" i="1" dirty="0"/>
              <a:t>	</a:t>
            </a:r>
            <a:r>
              <a:rPr lang="it-IT" sz="2800" i="1" dirty="0" err="1">
                <a:solidFill>
                  <a:srgbClr val="131313"/>
                </a:solidFill>
              </a:rPr>
              <a:t>Hana</a:t>
            </a:r>
            <a:r>
              <a:rPr lang="it-IT" sz="2800" i="1" dirty="0">
                <a:solidFill>
                  <a:srgbClr val="131313"/>
                </a:solidFill>
              </a:rPr>
              <a:t> </a:t>
            </a:r>
            <a:r>
              <a:rPr lang="it-IT" sz="2800" i="1" dirty="0" err="1">
                <a:solidFill>
                  <a:srgbClr val="131313"/>
                </a:solidFill>
              </a:rPr>
              <a:t>Blažíková</a:t>
            </a:r>
            <a:r>
              <a:rPr lang="it-IT" sz="2800" i="1" dirty="0">
                <a:solidFill>
                  <a:srgbClr val="131313"/>
                </a:solidFill>
              </a:rPr>
              <a:t>, </a:t>
            </a:r>
            <a:r>
              <a:rPr lang="it-IT" sz="2800" b="0" i="1" u="none" strike="noStrike" dirty="0">
                <a:solidFill>
                  <a:srgbClr val="131313"/>
                </a:solidFill>
                <a:effectLst/>
              </a:rPr>
              <a:t>soprano</a:t>
            </a:r>
          </a:p>
          <a:p>
            <a:pPr algn="l"/>
            <a:r>
              <a:rPr lang="it-IT" sz="2800" i="1" dirty="0">
                <a:solidFill>
                  <a:srgbClr val="131313"/>
                </a:solidFill>
              </a:rPr>
              <a:t>	L'Arpeggiata</a:t>
            </a:r>
            <a:endParaRPr lang="it-IT" sz="2800" i="1" dirty="0"/>
          </a:p>
          <a:p>
            <a:r>
              <a:rPr lang="it-IT" sz="2800" i="1" dirty="0"/>
              <a:t>	</a:t>
            </a:r>
          </a:p>
        </p:txBody>
      </p:sp>
      <p:pic>
        <p:nvPicPr>
          <p:cNvPr id="5" name="Immagine 4">
            <a:hlinkClick r:id="rId3"/>
            <a:extLst>
              <a:ext uri="{FF2B5EF4-FFF2-40B4-BE49-F238E27FC236}">
                <a16:creationId xmlns:a16="http://schemas.microsoft.com/office/drawing/2014/main" id="{754B72DE-D7B3-F36F-02AB-43FD51E836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5786" y="4224270"/>
            <a:ext cx="4676214" cy="2633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921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E836A445-BCD3-D949-8DA1-7B4328C51F3A}"/>
              </a:ext>
            </a:extLst>
          </p:cNvPr>
          <p:cNvSpPr/>
          <p:nvPr/>
        </p:nvSpPr>
        <p:spPr>
          <a:xfrm>
            <a:off x="0" y="477079"/>
            <a:ext cx="12192000" cy="9740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1BAA0B5-DB7B-7244-AD2D-B17188A83BEF}"/>
              </a:ext>
            </a:extLst>
          </p:cNvPr>
          <p:cNvSpPr txBox="1"/>
          <p:nvPr/>
        </p:nvSpPr>
        <p:spPr>
          <a:xfrm>
            <a:off x="972272" y="0"/>
            <a:ext cx="10775779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4000" b="1" dirty="0"/>
          </a:p>
          <a:p>
            <a:r>
              <a:rPr lang="it-IT" sz="3600" b="1" dirty="0"/>
              <a:t>Claudio Monteverdi (1567-1643)</a:t>
            </a:r>
          </a:p>
          <a:p>
            <a:endParaRPr lang="it-IT" sz="4000" b="1" dirty="0"/>
          </a:p>
          <a:p>
            <a:r>
              <a:rPr lang="it-IT" sz="2800" b="1" dirty="0"/>
              <a:t>"Pur ti miro"</a:t>
            </a:r>
          </a:p>
          <a:p>
            <a:r>
              <a:rPr lang="it-IT" sz="2800" dirty="0"/>
              <a:t>Dall'opera "L'incoronazione di Poppea"</a:t>
            </a:r>
          </a:p>
          <a:p>
            <a:endParaRPr lang="it-IT" sz="2800" i="1" dirty="0"/>
          </a:p>
          <a:p>
            <a:r>
              <a:rPr lang="it-IT" sz="2800" i="1" dirty="0"/>
              <a:t>	</a:t>
            </a:r>
          </a:p>
          <a:p>
            <a:endParaRPr lang="it-IT" sz="2800" i="1" dirty="0"/>
          </a:p>
          <a:p>
            <a:endParaRPr lang="it-IT" sz="2800" i="1" dirty="0"/>
          </a:p>
          <a:p>
            <a:r>
              <a:rPr lang="it-IT" sz="2800" i="1" dirty="0"/>
              <a:t>	Philippe </a:t>
            </a:r>
            <a:r>
              <a:rPr lang="it-IT" sz="2800" i="1" dirty="0" err="1"/>
              <a:t>Jaroussky</a:t>
            </a:r>
            <a:r>
              <a:rPr lang="it-IT" sz="2800" i="1" dirty="0"/>
              <a:t>, controtenore</a:t>
            </a:r>
          </a:p>
          <a:p>
            <a:r>
              <a:rPr lang="it-IT" sz="2800" i="1" dirty="0"/>
              <a:t>	</a:t>
            </a:r>
            <a:r>
              <a:rPr lang="it-IT" sz="2800" i="1" dirty="0" err="1"/>
              <a:t>Emöke</a:t>
            </a:r>
            <a:r>
              <a:rPr lang="it-IT" sz="2800" i="1" dirty="0"/>
              <a:t> </a:t>
            </a:r>
            <a:r>
              <a:rPr lang="it-IT" sz="2800" i="1" dirty="0" err="1"/>
              <a:t>Baráth,soprano</a:t>
            </a:r>
            <a:endParaRPr lang="it-IT" sz="2800" i="1" dirty="0"/>
          </a:p>
          <a:p>
            <a:r>
              <a:rPr lang="it-IT" sz="2800" i="1" dirty="0"/>
              <a:t>	</a:t>
            </a:r>
            <a:r>
              <a:rPr lang="it-IT" sz="2800" i="1" dirty="0" err="1"/>
              <a:t>Ensamble</a:t>
            </a:r>
            <a:r>
              <a:rPr lang="it-IT" sz="2800" i="1" dirty="0"/>
              <a:t> "I Gemelli"</a:t>
            </a:r>
          </a:p>
          <a:p>
            <a:pPr algn="l"/>
            <a:r>
              <a:rPr lang="it-IT" sz="2800" i="1" dirty="0"/>
              <a:t>	Emiliano Gonzalez Toro, direttore</a:t>
            </a:r>
          </a:p>
          <a:p>
            <a:r>
              <a:rPr lang="it-IT" sz="2800" i="1" dirty="0"/>
              <a:t>	</a:t>
            </a:r>
          </a:p>
        </p:txBody>
      </p:sp>
      <p:pic>
        <p:nvPicPr>
          <p:cNvPr id="5" name="Immagine 4">
            <a:hlinkClick r:id="rId3"/>
            <a:extLst>
              <a:ext uri="{FF2B5EF4-FFF2-40B4-BE49-F238E27FC236}">
                <a16:creationId xmlns:a16="http://schemas.microsoft.com/office/drawing/2014/main" id="{8239AC4D-2A59-833C-789E-10F554A6E7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5786" y="4224270"/>
            <a:ext cx="4676214" cy="2633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1659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E836A445-BCD3-D949-8DA1-7B4328C51F3A}"/>
              </a:ext>
            </a:extLst>
          </p:cNvPr>
          <p:cNvSpPr/>
          <p:nvPr/>
        </p:nvSpPr>
        <p:spPr>
          <a:xfrm>
            <a:off x="0" y="477079"/>
            <a:ext cx="12192000" cy="9740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1BAA0B5-DB7B-7244-AD2D-B17188A83BEF}"/>
              </a:ext>
            </a:extLst>
          </p:cNvPr>
          <p:cNvSpPr txBox="1"/>
          <p:nvPr/>
        </p:nvSpPr>
        <p:spPr>
          <a:xfrm>
            <a:off x="972272" y="0"/>
            <a:ext cx="10775779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4000" b="1" dirty="0"/>
          </a:p>
          <a:p>
            <a:r>
              <a:rPr lang="it-IT" sz="3600" b="1" dirty="0"/>
              <a:t>Orlando di Lasso (1532-1594)</a:t>
            </a:r>
          </a:p>
          <a:p>
            <a:endParaRPr lang="it-IT" sz="4000" b="1" dirty="0"/>
          </a:p>
          <a:p>
            <a:r>
              <a:rPr lang="it-IT" sz="2800" b="1" dirty="0"/>
              <a:t>"</a:t>
            </a:r>
            <a:r>
              <a:rPr lang="it-IT" sz="2800" b="1" dirty="0" err="1"/>
              <a:t>Matona</a:t>
            </a:r>
            <a:r>
              <a:rPr lang="it-IT" sz="2800" b="1" dirty="0"/>
              <a:t> mia cara"</a:t>
            </a:r>
          </a:p>
          <a:p>
            <a:r>
              <a:rPr lang="it-IT" sz="2800" dirty="0"/>
              <a:t>(dal libro delle villanelle, moresche e altre canzoni)</a:t>
            </a:r>
          </a:p>
          <a:p>
            <a:endParaRPr lang="it-IT" sz="2800" i="1" dirty="0"/>
          </a:p>
          <a:p>
            <a:endParaRPr lang="it-IT" sz="2800" i="1" dirty="0"/>
          </a:p>
          <a:p>
            <a:r>
              <a:rPr lang="it-IT" sz="2800" i="1" dirty="0"/>
              <a:t>	</a:t>
            </a:r>
          </a:p>
          <a:p>
            <a:endParaRPr lang="it-IT" sz="2800" i="1" dirty="0"/>
          </a:p>
          <a:p>
            <a:endParaRPr lang="it-IT" sz="2800" i="1" dirty="0"/>
          </a:p>
          <a:p>
            <a:pPr algn="l"/>
            <a:r>
              <a:rPr lang="it-IT" sz="2800" i="1" dirty="0"/>
              <a:t>	</a:t>
            </a:r>
            <a:r>
              <a:rPr lang="it-IT" sz="2800" b="0" i="0" u="none" strike="noStrike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it-IT" sz="2800" i="1" dirty="0" err="1">
                <a:solidFill>
                  <a:srgbClr val="131313"/>
                </a:solidFill>
              </a:rPr>
              <a:t>Cantemus</a:t>
            </a:r>
            <a:r>
              <a:rPr lang="it-IT" sz="2800" i="1" dirty="0">
                <a:solidFill>
                  <a:srgbClr val="131313"/>
                </a:solidFill>
              </a:rPr>
              <a:t> Chamber </a:t>
            </a:r>
            <a:r>
              <a:rPr lang="it-IT" sz="2800" i="1" dirty="0" err="1">
                <a:solidFill>
                  <a:srgbClr val="131313"/>
                </a:solidFill>
              </a:rPr>
              <a:t>Choir</a:t>
            </a:r>
            <a:endParaRPr lang="it-IT" sz="2800" i="1" dirty="0"/>
          </a:p>
          <a:p>
            <a:r>
              <a:rPr lang="it-IT" sz="2800" i="1" dirty="0"/>
              <a:t>	</a:t>
            </a:r>
          </a:p>
        </p:txBody>
      </p:sp>
      <p:pic>
        <p:nvPicPr>
          <p:cNvPr id="5" name="Immagine 4">
            <a:hlinkClick r:id="rId3"/>
            <a:extLst>
              <a:ext uri="{FF2B5EF4-FFF2-40B4-BE49-F238E27FC236}">
                <a16:creationId xmlns:a16="http://schemas.microsoft.com/office/drawing/2014/main" id="{2D707F8A-A53D-4503-0DE3-C36FCA4FC2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5786" y="4224270"/>
            <a:ext cx="4676214" cy="2633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0051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E836A445-BCD3-D949-8DA1-7B4328C51F3A}"/>
              </a:ext>
            </a:extLst>
          </p:cNvPr>
          <p:cNvSpPr/>
          <p:nvPr/>
        </p:nvSpPr>
        <p:spPr>
          <a:xfrm>
            <a:off x="0" y="477079"/>
            <a:ext cx="12192000" cy="9740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1BAA0B5-DB7B-7244-AD2D-B17188A83BEF}"/>
              </a:ext>
            </a:extLst>
          </p:cNvPr>
          <p:cNvSpPr txBox="1"/>
          <p:nvPr/>
        </p:nvSpPr>
        <p:spPr>
          <a:xfrm>
            <a:off x="972272" y="0"/>
            <a:ext cx="1077577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4000" b="1" dirty="0"/>
          </a:p>
          <a:p>
            <a:r>
              <a:rPr lang="it-IT" sz="3600" b="1" dirty="0"/>
              <a:t>Girolamo Frescobaldi (1583-1643)</a:t>
            </a:r>
          </a:p>
          <a:p>
            <a:endParaRPr lang="it-IT" sz="4000" b="1" dirty="0"/>
          </a:p>
          <a:p>
            <a:r>
              <a:rPr lang="it-IT" sz="2800" b="1" dirty="0"/>
              <a:t>Aria detta "La </a:t>
            </a:r>
            <a:r>
              <a:rPr lang="it-IT" sz="2800" b="1" dirty="0" err="1"/>
              <a:t>Frescobalda</a:t>
            </a:r>
            <a:r>
              <a:rPr lang="it-IT" sz="2800" b="1" dirty="0"/>
              <a:t>"</a:t>
            </a:r>
          </a:p>
          <a:p>
            <a:r>
              <a:rPr lang="it-IT" sz="2800" dirty="0"/>
              <a:t>(dal secondo libro di toccate)</a:t>
            </a:r>
          </a:p>
          <a:p>
            <a:endParaRPr lang="it-IT" sz="2800" dirty="0"/>
          </a:p>
          <a:p>
            <a:endParaRPr lang="it-IT" sz="2800" i="1" dirty="0"/>
          </a:p>
          <a:p>
            <a:r>
              <a:rPr lang="it-IT" sz="2800" i="1" dirty="0"/>
              <a:t>	</a:t>
            </a:r>
          </a:p>
          <a:p>
            <a:endParaRPr lang="it-IT" sz="2800" i="1" dirty="0"/>
          </a:p>
          <a:p>
            <a:endParaRPr lang="it-IT" sz="2800" i="1" dirty="0"/>
          </a:p>
          <a:p>
            <a:pPr algn="l"/>
            <a:r>
              <a:rPr lang="it-IT" sz="2800" i="1" dirty="0"/>
              <a:t>	</a:t>
            </a:r>
            <a:endParaRPr lang="it-IT" sz="2800" b="0" i="1" u="none" strike="noStrike" dirty="0">
              <a:solidFill>
                <a:srgbClr val="131313"/>
              </a:solidFill>
              <a:effectLst/>
            </a:endParaRPr>
          </a:p>
          <a:p>
            <a:pPr algn="l"/>
            <a:r>
              <a:rPr lang="it-IT" sz="2800" i="1" dirty="0">
                <a:solidFill>
                  <a:srgbClr val="131313"/>
                </a:solidFill>
              </a:rPr>
              <a:t>	</a:t>
            </a:r>
            <a:r>
              <a:rPr lang="it-IT" sz="2800" b="0" i="1" u="none" strike="noStrike" dirty="0">
                <a:solidFill>
                  <a:srgbClr val="131313"/>
                </a:solidFill>
                <a:effectLst/>
              </a:rPr>
              <a:t>Francesco Cera, clavicordo</a:t>
            </a:r>
            <a:endParaRPr lang="it-IT" sz="2800" i="1" dirty="0"/>
          </a:p>
          <a:p>
            <a:r>
              <a:rPr lang="it-IT" sz="2800" i="1" dirty="0"/>
              <a:t>	</a:t>
            </a:r>
          </a:p>
        </p:txBody>
      </p:sp>
      <p:pic>
        <p:nvPicPr>
          <p:cNvPr id="5" name="Immagine 4">
            <a:hlinkClick r:id="rId3"/>
            <a:extLst>
              <a:ext uri="{FF2B5EF4-FFF2-40B4-BE49-F238E27FC236}">
                <a16:creationId xmlns:a16="http://schemas.microsoft.com/office/drawing/2014/main" id="{42A6879A-D007-3E10-1934-289D21122D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5786" y="4224270"/>
            <a:ext cx="4676214" cy="2633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857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21FD258-53C9-3244-88B9-4C36A8BC07BA}"/>
              </a:ext>
            </a:extLst>
          </p:cNvPr>
          <p:cNvSpPr txBox="1"/>
          <p:nvPr/>
        </p:nvSpPr>
        <p:spPr>
          <a:xfrm>
            <a:off x="437321" y="5864087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sz="3200" b="1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744381C-B4AD-C145-A24B-77796D33E96E}"/>
              </a:ext>
            </a:extLst>
          </p:cNvPr>
          <p:cNvSpPr txBox="1"/>
          <p:nvPr/>
        </p:nvSpPr>
        <p:spPr>
          <a:xfrm>
            <a:off x="759600" y="2235200"/>
            <a:ext cx="10995079" cy="4379355"/>
          </a:xfrm>
          <a:prstGeom prst="rect">
            <a:avLst/>
          </a:prstGeom>
          <a:noFill/>
        </p:spPr>
        <p:txBody>
          <a:bodyPr wrap="square" numCol="1" spcCol="360000" rtlCol="0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La musica come elemento mondano nei salotti nobili: nasce la musica da camera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I cantanti di chiesa escono dal coro dov'erano confinati, e diventano protagonisti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Nasce il barocco, il gusto del bello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Una quantità immensa di produzioni musicali, la maggior parte andata perduta, e un numero immenso di compositori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Solo alcuni nomi emergono dall'immenso mare di compositori del cinque-seicento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L'Italia è il centro musicale del 600, soprattutto Roma </a:t>
            </a:r>
            <a:r>
              <a:rPr lang="it-IT" sz="2800"/>
              <a:t>e Venezia</a:t>
            </a:r>
            <a:endParaRPr lang="it-IT" sz="28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B29239A4-A204-C143-B994-8A4D74C02113}"/>
              </a:ext>
            </a:extLst>
          </p:cNvPr>
          <p:cNvSpPr txBox="1"/>
          <p:nvPr/>
        </p:nvSpPr>
        <p:spPr>
          <a:xfrm>
            <a:off x="759600" y="900000"/>
            <a:ext cx="10335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/>
              <a:t>Il Cinquecento e il Seicento in Italia</a:t>
            </a:r>
          </a:p>
        </p:txBody>
      </p:sp>
    </p:spTree>
    <p:extLst>
      <p:ext uri="{BB962C8B-B14F-4D97-AF65-F5344CB8AC3E}">
        <p14:creationId xmlns:p14="http://schemas.microsoft.com/office/powerpoint/2010/main" val="736155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E836A445-BCD3-D949-8DA1-7B4328C51F3A}"/>
              </a:ext>
            </a:extLst>
          </p:cNvPr>
          <p:cNvSpPr/>
          <p:nvPr/>
        </p:nvSpPr>
        <p:spPr>
          <a:xfrm>
            <a:off x="0" y="477079"/>
            <a:ext cx="12192000" cy="9740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1BAA0B5-DB7B-7244-AD2D-B17188A83BEF}"/>
              </a:ext>
            </a:extLst>
          </p:cNvPr>
          <p:cNvSpPr txBox="1"/>
          <p:nvPr/>
        </p:nvSpPr>
        <p:spPr>
          <a:xfrm>
            <a:off x="972272" y="0"/>
            <a:ext cx="1077577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4000" b="1" dirty="0"/>
          </a:p>
          <a:p>
            <a:r>
              <a:rPr lang="it-IT" sz="3600" b="1" dirty="0"/>
              <a:t>Barbara Strozzi (1619-1677)</a:t>
            </a:r>
          </a:p>
          <a:p>
            <a:endParaRPr lang="it-IT" sz="4000" b="1" dirty="0"/>
          </a:p>
          <a:p>
            <a:r>
              <a:rPr lang="it-IT" sz="2800" b="1" dirty="0"/>
              <a:t>"O Maria"</a:t>
            </a:r>
          </a:p>
          <a:p>
            <a:r>
              <a:rPr lang="it-IT" sz="2800" dirty="0"/>
              <a:t>(da "Sacri musicali affetti")</a:t>
            </a:r>
          </a:p>
          <a:p>
            <a:endParaRPr lang="it-IT" sz="2800" dirty="0"/>
          </a:p>
          <a:p>
            <a:endParaRPr lang="it-IT" sz="2800" i="1" dirty="0"/>
          </a:p>
          <a:p>
            <a:r>
              <a:rPr lang="it-IT" sz="2800" i="1" dirty="0"/>
              <a:t>	</a:t>
            </a:r>
          </a:p>
          <a:p>
            <a:endParaRPr lang="it-IT" sz="2800" i="1" dirty="0"/>
          </a:p>
          <a:p>
            <a:pPr algn="l"/>
            <a:r>
              <a:rPr lang="it-IT" sz="2800" i="1" dirty="0"/>
              <a:t>	</a:t>
            </a:r>
            <a:endParaRPr lang="it-IT" sz="2800" b="0" i="1" u="none" strike="noStrike" dirty="0">
              <a:solidFill>
                <a:srgbClr val="131313"/>
              </a:solidFill>
              <a:effectLst/>
            </a:endParaRPr>
          </a:p>
          <a:p>
            <a:pPr algn="l"/>
            <a:r>
              <a:rPr lang="it-IT" sz="2800" i="1" dirty="0">
                <a:solidFill>
                  <a:srgbClr val="131313"/>
                </a:solidFill>
              </a:rPr>
              <a:t>	</a:t>
            </a:r>
            <a:r>
              <a:rPr lang="it-IT" sz="2800" b="0" i="1" u="none" strike="noStrike" dirty="0">
                <a:solidFill>
                  <a:srgbClr val="131313"/>
                </a:solidFill>
                <a:effectLst/>
              </a:rPr>
              <a:t>Sophie Junker, soprano</a:t>
            </a:r>
          </a:p>
          <a:p>
            <a:pPr algn="l"/>
            <a:r>
              <a:rPr lang="it-IT" sz="2800" i="1" dirty="0">
                <a:solidFill>
                  <a:srgbClr val="131313"/>
                </a:solidFill>
              </a:rPr>
              <a:t>	Voices of Music</a:t>
            </a:r>
            <a:endParaRPr lang="it-IT" sz="2800" i="1" dirty="0"/>
          </a:p>
          <a:p>
            <a:r>
              <a:rPr lang="it-IT" sz="2800" i="1" dirty="0"/>
              <a:t>	</a:t>
            </a:r>
          </a:p>
        </p:txBody>
      </p:sp>
      <p:pic>
        <p:nvPicPr>
          <p:cNvPr id="5" name="Immagine 4">
            <a:hlinkClick r:id="rId3"/>
            <a:extLst>
              <a:ext uri="{FF2B5EF4-FFF2-40B4-BE49-F238E27FC236}">
                <a16:creationId xmlns:a16="http://schemas.microsoft.com/office/drawing/2014/main" id="{25DC9148-439E-4A02-1221-86DED36A3E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5786" y="4224270"/>
            <a:ext cx="4676214" cy="2633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6428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21FD258-53C9-3244-88B9-4C36A8BC07BA}"/>
              </a:ext>
            </a:extLst>
          </p:cNvPr>
          <p:cNvSpPr txBox="1"/>
          <p:nvPr/>
        </p:nvSpPr>
        <p:spPr>
          <a:xfrm>
            <a:off x="437321" y="5864087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sz="3200" b="1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744381C-B4AD-C145-A24B-77796D33E96E}"/>
              </a:ext>
            </a:extLst>
          </p:cNvPr>
          <p:cNvSpPr txBox="1"/>
          <p:nvPr/>
        </p:nvSpPr>
        <p:spPr>
          <a:xfrm>
            <a:off x="759600" y="3517900"/>
            <a:ext cx="11132628" cy="3630055"/>
          </a:xfrm>
          <a:prstGeom prst="rect">
            <a:avLst/>
          </a:prstGeom>
          <a:noFill/>
        </p:spPr>
        <p:txBody>
          <a:bodyPr wrap="square" numCol="1" spcCol="360000" rtlCol="0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Composto nel 1610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Rappresentato probabilmente a Venezia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Tredici brani di varia natura, di cui non è certo l'ordine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Prima rappresentazione sacra con orchestra concertante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B29239A4-A204-C143-B994-8A4D74C02113}"/>
              </a:ext>
            </a:extLst>
          </p:cNvPr>
          <p:cNvSpPr txBox="1"/>
          <p:nvPr/>
        </p:nvSpPr>
        <p:spPr>
          <a:xfrm>
            <a:off x="759600" y="900000"/>
            <a:ext cx="10335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 err="1"/>
              <a:t>C.Monteverdi</a:t>
            </a:r>
            <a:r>
              <a:rPr lang="it-IT" sz="4000" b="1" dirty="0"/>
              <a:t>: Il Vespro della beata Vergine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FE00FD8-0041-CE90-8A06-A95DF2D08F3E}"/>
              </a:ext>
            </a:extLst>
          </p:cNvPr>
          <p:cNvSpPr txBox="1"/>
          <p:nvPr/>
        </p:nvSpPr>
        <p:spPr>
          <a:xfrm>
            <a:off x="759600" y="1765300"/>
            <a:ext cx="10769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0" i="1" u="none" strike="noStrike" dirty="0">
                <a:solidFill>
                  <a:srgbClr val="000000"/>
                </a:solidFill>
                <a:effectLst/>
                <a:latin typeface="Baskerville" panose="02020502070401020303" pitchFamily="18" charset="0"/>
                <a:ea typeface="Baskerville" panose="02020502070401020303" pitchFamily="18" charset="0"/>
              </a:rPr>
              <a:t>"Messa della santissima Vergine a sei voci per i cori ecclesiastici e vespro da cantarsi a più voci con alcuni sacri concerti, adatti alle cappelle o alle camere dei principi"</a:t>
            </a:r>
            <a:endParaRPr lang="it-IT" sz="2400" i="1" dirty="0">
              <a:latin typeface="Baskerville" panose="02020502070401020303" pitchFamily="18" charset="0"/>
              <a:ea typeface="Baskerville" panose="02020502070401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41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E836A445-BCD3-D949-8DA1-7B4328C51F3A}"/>
              </a:ext>
            </a:extLst>
          </p:cNvPr>
          <p:cNvSpPr/>
          <p:nvPr/>
        </p:nvSpPr>
        <p:spPr>
          <a:xfrm>
            <a:off x="0" y="477079"/>
            <a:ext cx="12192000" cy="9740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1BAA0B5-DB7B-7244-AD2D-B17188A83BEF}"/>
              </a:ext>
            </a:extLst>
          </p:cNvPr>
          <p:cNvSpPr txBox="1"/>
          <p:nvPr/>
        </p:nvSpPr>
        <p:spPr>
          <a:xfrm>
            <a:off x="972272" y="0"/>
            <a:ext cx="10775779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4000" b="1" dirty="0"/>
          </a:p>
          <a:p>
            <a:r>
              <a:rPr lang="it-IT" sz="3600" b="1" dirty="0"/>
              <a:t>Claudio Monteverdi (1567-1643)</a:t>
            </a:r>
          </a:p>
          <a:p>
            <a:endParaRPr lang="it-IT" sz="4000" b="1" dirty="0"/>
          </a:p>
          <a:p>
            <a:r>
              <a:rPr lang="it-IT" sz="2800" b="1" dirty="0"/>
              <a:t>Dal "Vespro della beata Vergine"</a:t>
            </a:r>
          </a:p>
          <a:p>
            <a:endParaRPr lang="it-IT" sz="2800" b="1" dirty="0"/>
          </a:p>
          <a:p>
            <a:r>
              <a:rPr lang="it-IT" sz="2800" b="1" dirty="0"/>
              <a:t>"Deus in </a:t>
            </a:r>
            <a:r>
              <a:rPr lang="it-IT" sz="2800" b="1" dirty="0" err="1"/>
              <a:t>adjutorium</a:t>
            </a:r>
            <a:r>
              <a:rPr lang="it-IT" sz="2800" b="1" dirty="0"/>
              <a:t>"</a:t>
            </a:r>
          </a:p>
          <a:p>
            <a:r>
              <a:rPr lang="it-IT" sz="2800" i="1" dirty="0"/>
              <a:t>Antifona a 6 voci</a:t>
            </a:r>
          </a:p>
          <a:p>
            <a:endParaRPr lang="it-IT" sz="2800" b="1" dirty="0"/>
          </a:p>
          <a:p>
            <a:r>
              <a:rPr lang="it-IT" sz="2800" b="1" dirty="0"/>
              <a:t>"Ave, stella </a:t>
            </a:r>
            <a:r>
              <a:rPr lang="it-IT" sz="2800" b="1" dirty="0" err="1"/>
              <a:t>maris</a:t>
            </a:r>
            <a:r>
              <a:rPr lang="it-IT" sz="2800" b="1" dirty="0"/>
              <a:t>"</a:t>
            </a:r>
          </a:p>
          <a:p>
            <a:r>
              <a:rPr lang="it-IT" sz="2800" i="1" dirty="0"/>
              <a:t>Inno a 8 voci in 7 parti 	</a:t>
            </a:r>
            <a:endParaRPr lang="it-IT" sz="2800" b="0" i="1" u="none" strike="noStrike" dirty="0">
              <a:solidFill>
                <a:srgbClr val="131313"/>
              </a:solidFill>
              <a:effectLst/>
            </a:endParaRPr>
          </a:p>
          <a:p>
            <a:pPr algn="l"/>
            <a:r>
              <a:rPr lang="it-IT" sz="2800" i="1" dirty="0">
                <a:solidFill>
                  <a:srgbClr val="131313"/>
                </a:solidFill>
              </a:rPr>
              <a:t>	</a:t>
            </a:r>
          </a:p>
          <a:p>
            <a:pPr algn="l"/>
            <a:endParaRPr lang="it-IT" sz="2800" i="1" dirty="0">
              <a:solidFill>
                <a:srgbClr val="131313"/>
              </a:solidFill>
            </a:endParaRPr>
          </a:p>
          <a:p>
            <a:pPr algn="l"/>
            <a:r>
              <a:rPr lang="it-IT" sz="2800" i="1" dirty="0">
                <a:solidFill>
                  <a:srgbClr val="131313"/>
                </a:solidFill>
              </a:rPr>
              <a:t>	La Fonte Musica</a:t>
            </a:r>
          </a:p>
          <a:p>
            <a:pPr algn="l"/>
            <a:r>
              <a:rPr lang="it-IT" sz="2800" i="1" dirty="0">
                <a:solidFill>
                  <a:srgbClr val="131313"/>
                </a:solidFill>
              </a:rPr>
              <a:t>	Michele Pasotti, direttore</a:t>
            </a:r>
            <a:endParaRPr lang="it-IT" sz="2800" i="1" dirty="0"/>
          </a:p>
          <a:p>
            <a:r>
              <a:rPr lang="it-IT" sz="2800" i="1" dirty="0"/>
              <a:t>	</a:t>
            </a:r>
          </a:p>
        </p:txBody>
      </p:sp>
      <p:pic>
        <p:nvPicPr>
          <p:cNvPr id="3" name="Immagine 2">
            <a:hlinkClick r:id="rId3"/>
            <a:extLst>
              <a:ext uri="{FF2B5EF4-FFF2-40B4-BE49-F238E27FC236}">
                <a16:creationId xmlns:a16="http://schemas.microsoft.com/office/drawing/2014/main" id="{D3B575B1-CE58-1E9B-BA3D-8D4DC72232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5786" y="4224270"/>
            <a:ext cx="4676214" cy="2633730"/>
          </a:xfrm>
          <a:prstGeom prst="rect">
            <a:avLst/>
          </a:prstGeom>
        </p:spPr>
      </p:pic>
      <p:pic>
        <p:nvPicPr>
          <p:cNvPr id="7" name="Immagine 6">
            <a:hlinkClick r:id="rId5"/>
            <a:extLst>
              <a:ext uri="{FF2B5EF4-FFF2-40B4-BE49-F238E27FC236}">
                <a16:creationId xmlns:a16="http://schemas.microsoft.com/office/drawing/2014/main" id="{429AEBC9-0E5C-2ADB-8F42-B9266BABE0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5786" y="1590540"/>
            <a:ext cx="4676214" cy="2633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6281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21FD258-53C9-3244-88B9-4C36A8BC07BA}"/>
              </a:ext>
            </a:extLst>
          </p:cNvPr>
          <p:cNvSpPr txBox="1"/>
          <p:nvPr/>
        </p:nvSpPr>
        <p:spPr>
          <a:xfrm>
            <a:off x="437321" y="5864087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sz="3200" b="1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744381C-B4AD-C145-A24B-77796D33E96E}"/>
              </a:ext>
            </a:extLst>
          </p:cNvPr>
          <p:cNvSpPr txBox="1"/>
          <p:nvPr/>
        </p:nvSpPr>
        <p:spPr>
          <a:xfrm>
            <a:off x="759600" y="3517900"/>
            <a:ext cx="11132628" cy="3630055"/>
          </a:xfrm>
          <a:prstGeom prst="rect">
            <a:avLst/>
          </a:prstGeom>
          <a:noFill/>
        </p:spPr>
        <p:txBody>
          <a:bodyPr wrap="square" numCol="1" spcCol="360000" rtlCol="0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Pubblicato a Roma nel 1628 in due differenti edizioni e ristampato a Venezia nel 1634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È composto da 48 brani strumentali (canzoni) per vari strumenti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È sempre presente l'indicazione del basso continuo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I brani sono eseguibili su gran parte degli strumenti disponibili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Tra le tre edizioni (due a Roma e una a Venezia) ci sono differenze sostanziali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B29239A4-A204-C143-B994-8A4D74C02113}"/>
              </a:ext>
            </a:extLst>
          </p:cNvPr>
          <p:cNvSpPr txBox="1"/>
          <p:nvPr/>
        </p:nvSpPr>
        <p:spPr>
          <a:xfrm>
            <a:off x="759600" y="900000"/>
            <a:ext cx="98139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/>
              <a:t>Il primo libro delle canzoni a una, due, tre e quattro voci, accomodate per sonar ogni sorte di strumenti</a:t>
            </a:r>
          </a:p>
        </p:txBody>
      </p:sp>
    </p:spTree>
    <p:extLst>
      <p:ext uri="{BB962C8B-B14F-4D97-AF65-F5344CB8AC3E}">
        <p14:creationId xmlns:p14="http://schemas.microsoft.com/office/powerpoint/2010/main" val="2144262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E836A445-BCD3-D949-8DA1-7B4328C51F3A}"/>
              </a:ext>
            </a:extLst>
          </p:cNvPr>
          <p:cNvSpPr/>
          <p:nvPr/>
        </p:nvSpPr>
        <p:spPr>
          <a:xfrm>
            <a:off x="0" y="477079"/>
            <a:ext cx="12192000" cy="9740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1BAA0B5-DB7B-7244-AD2D-B17188A83BEF}"/>
              </a:ext>
            </a:extLst>
          </p:cNvPr>
          <p:cNvSpPr txBox="1"/>
          <p:nvPr/>
        </p:nvSpPr>
        <p:spPr>
          <a:xfrm>
            <a:off x="972272" y="0"/>
            <a:ext cx="1077577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4000" b="1" dirty="0"/>
          </a:p>
          <a:p>
            <a:r>
              <a:rPr lang="it-IT" sz="3600" b="1" dirty="0"/>
              <a:t>Girolamo Frescobaldi (1583-1643)</a:t>
            </a:r>
          </a:p>
          <a:p>
            <a:endParaRPr lang="it-IT" sz="4000" b="1" dirty="0"/>
          </a:p>
          <a:p>
            <a:r>
              <a:rPr lang="it-IT" sz="2800" b="1" dirty="0" err="1"/>
              <a:t>Canzon</a:t>
            </a:r>
            <a:r>
              <a:rPr lang="it-IT" sz="2800" b="1" dirty="0"/>
              <a:t> terza à due canti</a:t>
            </a:r>
          </a:p>
          <a:p>
            <a:r>
              <a:rPr lang="it-IT" sz="2800" dirty="0"/>
              <a:t>(dal primo libro delle canzoni)</a:t>
            </a:r>
          </a:p>
          <a:p>
            <a:endParaRPr lang="it-IT" sz="2800" dirty="0"/>
          </a:p>
          <a:p>
            <a:endParaRPr lang="it-IT" sz="2800" i="1" dirty="0"/>
          </a:p>
          <a:p>
            <a:r>
              <a:rPr lang="it-IT" sz="2800" i="1" dirty="0"/>
              <a:t>	</a:t>
            </a:r>
          </a:p>
          <a:p>
            <a:endParaRPr lang="it-IT" sz="2800" i="1" dirty="0"/>
          </a:p>
          <a:p>
            <a:endParaRPr lang="it-IT" sz="2800" i="1" dirty="0"/>
          </a:p>
          <a:p>
            <a:pPr algn="l"/>
            <a:r>
              <a:rPr lang="it-IT" sz="2800" i="1" dirty="0"/>
              <a:t>	</a:t>
            </a:r>
            <a:endParaRPr lang="it-IT" sz="2800" b="0" i="1" u="none" strike="noStrike" dirty="0">
              <a:solidFill>
                <a:srgbClr val="131313"/>
              </a:solidFill>
              <a:effectLst/>
            </a:endParaRPr>
          </a:p>
          <a:p>
            <a:pPr algn="l"/>
            <a:r>
              <a:rPr lang="it-IT" sz="2800" i="1" dirty="0">
                <a:solidFill>
                  <a:srgbClr val="131313"/>
                </a:solidFill>
              </a:rPr>
              <a:t>	</a:t>
            </a:r>
            <a:r>
              <a:rPr lang="it-IT" sz="2800" b="0" i="1" u="none" strike="noStrike" dirty="0">
                <a:solidFill>
                  <a:srgbClr val="131313"/>
                </a:solidFill>
                <a:effectLst/>
              </a:rPr>
              <a:t>Vox </a:t>
            </a:r>
            <a:r>
              <a:rPr lang="it-IT" sz="2800" b="0" i="1" u="none" strike="noStrike" dirty="0" err="1">
                <a:solidFill>
                  <a:srgbClr val="131313"/>
                </a:solidFill>
                <a:effectLst/>
              </a:rPr>
              <a:t>præterita</a:t>
            </a:r>
            <a:endParaRPr lang="it-IT" sz="2800" i="1" dirty="0"/>
          </a:p>
          <a:p>
            <a:r>
              <a:rPr lang="it-IT" sz="2800" i="1" dirty="0"/>
              <a:t>	</a:t>
            </a:r>
          </a:p>
        </p:txBody>
      </p:sp>
      <p:pic>
        <p:nvPicPr>
          <p:cNvPr id="3" name="Immagine 2">
            <a:hlinkClick r:id="rId3"/>
            <a:extLst>
              <a:ext uri="{FF2B5EF4-FFF2-40B4-BE49-F238E27FC236}">
                <a16:creationId xmlns:a16="http://schemas.microsoft.com/office/drawing/2014/main" id="{658FEE75-0B39-4D6C-CB59-EBD90530CB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5786" y="4224270"/>
            <a:ext cx="4676214" cy="2633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6877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E836A445-BCD3-D949-8DA1-7B4328C51F3A}"/>
              </a:ext>
            </a:extLst>
          </p:cNvPr>
          <p:cNvSpPr/>
          <p:nvPr/>
        </p:nvSpPr>
        <p:spPr>
          <a:xfrm>
            <a:off x="0" y="477079"/>
            <a:ext cx="12192000" cy="9740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1BAA0B5-DB7B-7244-AD2D-B17188A83BEF}"/>
              </a:ext>
            </a:extLst>
          </p:cNvPr>
          <p:cNvSpPr txBox="1"/>
          <p:nvPr/>
        </p:nvSpPr>
        <p:spPr>
          <a:xfrm>
            <a:off x="972272" y="0"/>
            <a:ext cx="10775779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4000" b="1" dirty="0"/>
          </a:p>
          <a:p>
            <a:r>
              <a:rPr lang="it-IT" sz="3600" b="1" dirty="0"/>
              <a:t>Claudio Monteverdi (1567-1643)</a:t>
            </a:r>
          </a:p>
          <a:p>
            <a:endParaRPr lang="it-IT" sz="4000" b="1" dirty="0"/>
          </a:p>
          <a:p>
            <a:r>
              <a:rPr lang="it-IT" sz="2800" b="1" dirty="0"/>
              <a:t>Da "L'Orfeo"</a:t>
            </a:r>
          </a:p>
          <a:p>
            <a:r>
              <a:rPr lang="it-IT" sz="2800" b="1" dirty="0"/>
              <a:t>"Ecco pur ch'a voi ritorno"</a:t>
            </a:r>
            <a:endParaRPr lang="it-IT" sz="2800" dirty="0"/>
          </a:p>
          <a:p>
            <a:endParaRPr lang="it-IT" sz="2800" i="1" dirty="0"/>
          </a:p>
          <a:p>
            <a:r>
              <a:rPr lang="it-IT" sz="2800" i="1" dirty="0"/>
              <a:t>	</a:t>
            </a:r>
          </a:p>
          <a:p>
            <a:endParaRPr lang="it-IT" sz="2800" i="1" dirty="0"/>
          </a:p>
          <a:p>
            <a:endParaRPr lang="it-IT" sz="2800" i="1" dirty="0"/>
          </a:p>
          <a:p>
            <a:pPr algn="l"/>
            <a:r>
              <a:rPr lang="it-IT" sz="2800" i="1" dirty="0"/>
              <a:t>	Mauro </a:t>
            </a:r>
            <a:r>
              <a:rPr lang="it-IT" sz="2800" i="1" dirty="0" err="1"/>
              <a:t>Borgioni</a:t>
            </a:r>
            <a:r>
              <a:rPr lang="it-IT" sz="2800" i="1" dirty="0"/>
              <a:t> (tenore), Orfeo</a:t>
            </a:r>
          </a:p>
          <a:p>
            <a:pPr algn="l"/>
            <a:r>
              <a:rPr lang="it-IT" sz="2800" i="1" dirty="0"/>
              <a:t>	Coro e Orchestra del Teatro Regio </a:t>
            </a:r>
          </a:p>
          <a:p>
            <a:pPr algn="l"/>
            <a:r>
              <a:rPr lang="it-IT" sz="2800" i="1" dirty="0"/>
              <a:t>	Antonio Florio, direttore	</a:t>
            </a:r>
          </a:p>
        </p:txBody>
      </p:sp>
      <p:pic>
        <p:nvPicPr>
          <p:cNvPr id="5" name="Immagine 4">
            <a:hlinkClick r:id="rId3"/>
            <a:extLst>
              <a:ext uri="{FF2B5EF4-FFF2-40B4-BE49-F238E27FC236}">
                <a16:creationId xmlns:a16="http://schemas.microsoft.com/office/drawing/2014/main" id="{A4E565A4-D067-D2E3-4CA4-88D5361482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5786" y="4224270"/>
            <a:ext cx="4676214" cy="2633730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E5EA46C5-D652-D834-0CA3-268B838EEF24}"/>
              </a:ext>
            </a:extLst>
          </p:cNvPr>
          <p:cNvSpPr txBox="1"/>
          <p:nvPr/>
        </p:nvSpPr>
        <p:spPr>
          <a:xfrm>
            <a:off x="8680361" y="2767280"/>
            <a:ext cx="2539367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dirty="0"/>
              <a:t>Questa edizione non è quella ascoltata in auditorium, che non è disponibile in rete</a:t>
            </a:r>
          </a:p>
        </p:txBody>
      </p:sp>
    </p:spTree>
    <p:extLst>
      <p:ext uri="{BB962C8B-B14F-4D97-AF65-F5344CB8AC3E}">
        <p14:creationId xmlns:p14="http://schemas.microsoft.com/office/powerpoint/2010/main" val="7076174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019FACA0-EEE8-68E2-E5C2-97A4ECBC94BC}"/>
              </a:ext>
            </a:extLst>
          </p:cNvPr>
          <p:cNvSpPr txBox="1"/>
          <p:nvPr/>
        </p:nvSpPr>
        <p:spPr>
          <a:xfrm>
            <a:off x="1410346" y="900000"/>
            <a:ext cx="544715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4000" b="1" dirty="0"/>
              <a:t>Il grado di separazione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A06F9F5-3BAD-216E-91F5-C22414FB510A}"/>
              </a:ext>
            </a:extLst>
          </p:cNvPr>
          <p:cNvSpPr txBox="1"/>
          <p:nvPr/>
        </p:nvSpPr>
        <p:spPr>
          <a:xfrm>
            <a:off x="1168084" y="4156370"/>
            <a:ext cx="45090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Frescobaldi e Monteverdi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5953564-A9B4-B32C-DAD5-C0A93414DDB9}"/>
              </a:ext>
            </a:extLst>
          </p:cNvPr>
          <p:cNvSpPr txBox="1"/>
          <p:nvPr/>
        </p:nvSpPr>
        <p:spPr>
          <a:xfrm>
            <a:off x="10007599" y="4156371"/>
            <a:ext cx="1680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Verdi</a:t>
            </a:r>
          </a:p>
        </p:txBody>
      </p:sp>
      <p:cxnSp>
        <p:nvCxnSpPr>
          <p:cNvPr id="18" name="Connettore 1 17">
            <a:extLst>
              <a:ext uri="{FF2B5EF4-FFF2-40B4-BE49-F238E27FC236}">
                <a16:creationId xmlns:a16="http://schemas.microsoft.com/office/drawing/2014/main" id="{6DCABF97-5920-8A88-44F5-EFDD974A14C7}"/>
              </a:ext>
            </a:extLst>
          </p:cNvPr>
          <p:cNvCxnSpPr>
            <a:cxnSpLocks/>
          </p:cNvCxnSpPr>
          <p:nvPr/>
        </p:nvCxnSpPr>
        <p:spPr>
          <a:xfrm>
            <a:off x="-179614" y="2435605"/>
            <a:ext cx="123716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magine 3">
            <a:extLst>
              <a:ext uri="{FF2B5EF4-FFF2-40B4-BE49-F238E27FC236}">
                <a16:creationId xmlns:a16="http://schemas.microsoft.com/office/drawing/2014/main" id="{20F6A22A-37C3-A5E2-666E-A0E0B90E2E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0882" y="201932"/>
            <a:ext cx="2097505" cy="2097505"/>
          </a:xfrm>
          <a:prstGeom prst="rect">
            <a:avLst/>
          </a:prstGeom>
        </p:spPr>
      </p:pic>
      <p:sp>
        <p:nvSpPr>
          <p:cNvPr id="3" name="Pergamena 1 2">
            <a:extLst>
              <a:ext uri="{FF2B5EF4-FFF2-40B4-BE49-F238E27FC236}">
                <a16:creationId xmlns:a16="http://schemas.microsoft.com/office/drawing/2014/main" id="{2BE72848-888E-A0A5-AD9F-D756AA5C2AB5}"/>
              </a:ext>
            </a:extLst>
          </p:cNvPr>
          <p:cNvSpPr/>
          <p:nvPr/>
        </p:nvSpPr>
        <p:spPr>
          <a:xfrm>
            <a:off x="5905500" y="3086100"/>
            <a:ext cx="4102099" cy="3302000"/>
          </a:xfrm>
          <a:prstGeom prst="verticalScroll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800" i="1" kern="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rank Ruhl Libre" pitchFamily="2" charset="-79"/>
                <a:ea typeface="Times New Roman" panose="02020603050405020304" pitchFamily="18" charset="0"/>
              </a:rPr>
              <a:t>«Se i Tedeschi partendo da Bach sono arrivati a Wagner, fanno opera di buoni Tedeschi e </a:t>
            </a:r>
            <a:r>
              <a:rPr lang="it-IT" sz="1800" i="1" kern="0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rank Ruhl Libre" pitchFamily="2" charset="-79"/>
                <a:ea typeface="Times New Roman" panose="02020603050405020304" pitchFamily="18" charset="0"/>
              </a:rPr>
              <a:t>stà</a:t>
            </a:r>
            <a:r>
              <a:rPr lang="it-IT" sz="1800" i="1" kern="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rank Ruhl Libre" pitchFamily="2" charset="-79"/>
                <a:ea typeface="Times New Roman" panose="02020603050405020304" pitchFamily="18" charset="0"/>
              </a:rPr>
              <a:t> bene. Ma noi discendenti di Palestrina e Monteverdi, imitando Wagner, commettiamo un delitto patrio-musicale, e facciamo opera inutile, anzi dannosa» </a:t>
            </a:r>
            <a:endParaRPr lang="it-IT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283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7.40741E-7 L -0.13789 -0.21481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01" y="-1074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42" presetClass="pat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789 -0.21481 L -4.16667E-6 4.81481E-6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88" y="10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  <p:bldP spid="3" grpId="0" animBg="1"/>
      <p:bldP spid="3" grpId="1" animBg="1"/>
      <p:bldP spid="3" grpId="2" animBg="1"/>
      <p:bldP spid="3" grpId="3" animBg="1"/>
      <p:bldP spid="3" grpId="4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74E0FAB-3CF3-D042-AF85-159B8DB56760}"/>
              </a:ext>
            </a:extLst>
          </p:cNvPr>
          <p:cNvSpPr txBox="1"/>
          <p:nvPr/>
        </p:nvSpPr>
        <p:spPr>
          <a:xfrm>
            <a:off x="440869" y="1173843"/>
            <a:ext cx="1092381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400" b="1" i="1" dirty="0"/>
              <a:t>Grazie a tutti per la partecipazione</a:t>
            </a:r>
          </a:p>
          <a:p>
            <a:pPr algn="ctr"/>
            <a:r>
              <a:rPr lang="it-IT" sz="3600" i="1" dirty="0"/>
              <a:t>Ci rivediamo lunedì prossimo con</a:t>
            </a:r>
          </a:p>
          <a:p>
            <a:pPr algn="ctr"/>
            <a:r>
              <a:rPr lang="it-IT" sz="3600" i="1" dirty="0"/>
              <a:t>"Il giovane Giuseppe Verdi"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1047973" y="3090140"/>
            <a:ext cx="9709609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  <a:p>
            <a:r>
              <a:rPr lang="it-IT" sz="2800" dirty="0"/>
              <a:t>Riferimenti:</a:t>
            </a:r>
          </a:p>
          <a:p>
            <a:endParaRPr lang="it-IT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>
                <a:hlinkClick r:id="rId3"/>
              </a:rPr>
              <a:t>www.incontrimusicalimozzo</a:t>
            </a:r>
            <a:r>
              <a:rPr lang="it-IT" sz="2800">
                <a:hlinkClick r:id="rId3"/>
              </a:rPr>
              <a:t>.webnode</a:t>
            </a:r>
            <a:r>
              <a:rPr lang="it-IT" sz="2800" dirty="0">
                <a:hlinkClick r:id="rId3"/>
              </a:rPr>
              <a:t>.it</a:t>
            </a:r>
            <a:endParaRPr lang="it-IT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>
                <a:hlinkClick r:id="rId4"/>
              </a:rPr>
              <a:t>incontrimusicalimozzo@gmail.com</a:t>
            </a:r>
            <a:endParaRPr lang="it-IT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800" dirty="0"/>
          </a:p>
          <a:p>
            <a:endParaRPr lang="it-IT" sz="2800" dirty="0"/>
          </a:p>
          <a:p>
            <a:endParaRPr lang="it-IT" sz="2800" dirty="0"/>
          </a:p>
          <a:p>
            <a:endParaRPr lang="it-IT" sz="2800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56A66664-3F93-9540-9CC8-E5209C7BE4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4258" y="5151665"/>
            <a:ext cx="369460" cy="369460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1055C45-9574-4646-8407-DDFE063DC95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13697" y="5620472"/>
            <a:ext cx="360021" cy="36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095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1BAA0B5-DB7B-7244-AD2D-B17188A83BEF}"/>
              </a:ext>
            </a:extLst>
          </p:cNvPr>
          <p:cNvSpPr txBox="1"/>
          <p:nvPr/>
        </p:nvSpPr>
        <p:spPr>
          <a:xfrm>
            <a:off x="254000" y="723685"/>
            <a:ext cx="655229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/>
              <a:t>Girolamo Frescobaldi </a:t>
            </a:r>
          </a:p>
          <a:p>
            <a:r>
              <a:rPr lang="it-IT" sz="4000" b="1" dirty="0"/>
              <a:t>(1583-1643)</a:t>
            </a:r>
          </a:p>
          <a:p>
            <a:endParaRPr lang="it-IT" sz="24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Nato a Ferrara, dove si forma musicalmente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Nel 1598 il Ducato di Ferrara passa sotto la chiesa e Frescobaldi si trasferisce a Roma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Portò la musica strumentale allo stesso livello di importanza di quella vocale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Grandi composizioni per tastiere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21FD258-53C9-3244-88B9-4C36A8BC07BA}"/>
              </a:ext>
            </a:extLst>
          </p:cNvPr>
          <p:cNvSpPr txBox="1"/>
          <p:nvPr/>
        </p:nvSpPr>
        <p:spPr>
          <a:xfrm>
            <a:off x="437321" y="5864087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8935218B-6154-A4E9-3B49-2910BEF5AD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6296" y="0"/>
            <a:ext cx="538570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739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uppo 48">
            <a:extLst>
              <a:ext uri="{FF2B5EF4-FFF2-40B4-BE49-F238E27FC236}">
                <a16:creationId xmlns:a16="http://schemas.microsoft.com/office/drawing/2014/main" id="{6EEEDA77-B885-BFC9-2203-551616DF1A08}"/>
              </a:ext>
            </a:extLst>
          </p:cNvPr>
          <p:cNvGrpSpPr/>
          <p:nvPr/>
        </p:nvGrpSpPr>
        <p:grpSpPr>
          <a:xfrm>
            <a:off x="-5945032" y="0"/>
            <a:ext cx="18137032" cy="6902456"/>
            <a:chOff x="-5945032" y="0"/>
            <a:chExt cx="18137032" cy="6902456"/>
          </a:xfrm>
        </p:grpSpPr>
        <p:sp>
          <p:nvSpPr>
            <p:cNvPr id="18" name="Rettangolo 17">
              <a:extLst>
                <a:ext uri="{FF2B5EF4-FFF2-40B4-BE49-F238E27FC236}">
                  <a16:creationId xmlns:a16="http://schemas.microsoft.com/office/drawing/2014/main" id="{2F080107-E398-9C48-958D-69944917E9FB}"/>
                </a:ext>
              </a:extLst>
            </p:cNvPr>
            <p:cNvSpPr/>
            <p:nvPr/>
          </p:nvSpPr>
          <p:spPr>
            <a:xfrm>
              <a:off x="-5945032" y="693543"/>
              <a:ext cx="11684441" cy="6208913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9" name="Rettangolo 18">
              <a:extLst>
                <a:ext uri="{FF2B5EF4-FFF2-40B4-BE49-F238E27FC236}">
                  <a16:creationId xmlns:a16="http://schemas.microsoft.com/office/drawing/2014/main" id="{76D10357-6082-154A-B78B-FC48331215F1}"/>
                </a:ext>
              </a:extLst>
            </p:cNvPr>
            <p:cNvSpPr/>
            <p:nvPr/>
          </p:nvSpPr>
          <p:spPr>
            <a:xfrm>
              <a:off x="6088566" y="686624"/>
              <a:ext cx="6103434" cy="6209889"/>
            </a:xfrm>
            <a:prstGeom prst="rect">
              <a:avLst/>
            </a:prstGeom>
            <a:solidFill>
              <a:srgbClr val="FFAF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cxnSp>
          <p:nvCxnSpPr>
            <p:cNvPr id="5" name="Connettore 1 4">
              <a:extLst>
                <a:ext uri="{FF2B5EF4-FFF2-40B4-BE49-F238E27FC236}">
                  <a16:creationId xmlns:a16="http://schemas.microsoft.com/office/drawing/2014/main" id="{C15EFB8C-FABF-054F-9321-E7726BB88AB2}"/>
                </a:ext>
              </a:extLst>
            </p:cNvPr>
            <p:cNvCxnSpPr/>
            <p:nvPr/>
          </p:nvCxnSpPr>
          <p:spPr>
            <a:xfrm>
              <a:off x="6088566" y="0"/>
              <a:ext cx="0" cy="685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nettore 1 6">
              <a:extLst>
                <a:ext uri="{FF2B5EF4-FFF2-40B4-BE49-F238E27FC236}">
                  <a16:creationId xmlns:a16="http://schemas.microsoft.com/office/drawing/2014/main" id="{4BAEE609-B4F1-C240-839F-8252EA9DF920}"/>
                </a:ext>
              </a:extLst>
            </p:cNvPr>
            <p:cNvCxnSpPr/>
            <p:nvPr/>
          </p:nvCxnSpPr>
          <p:spPr>
            <a:xfrm>
              <a:off x="2096429" y="0"/>
              <a:ext cx="0" cy="685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CasellaDiTesto 11">
              <a:extLst>
                <a:ext uri="{FF2B5EF4-FFF2-40B4-BE49-F238E27FC236}">
                  <a16:creationId xmlns:a16="http://schemas.microsoft.com/office/drawing/2014/main" id="{2B7A90C7-ECAF-1143-8DD4-1CFBE0A07428}"/>
                </a:ext>
              </a:extLst>
            </p:cNvPr>
            <p:cNvSpPr txBox="1"/>
            <p:nvPr/>
          </p:nvSpPr>
          <p:spPr>
            <a:xfrm>
              <a:off x="568712" y="278780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/>
                <a:t>1600</a:t>
              </a:r>
            </a:p>
          </p:txBody>
        </p:sp>
        <p:sp>
          <p:nvSpPr>
            <p:cNvPr id="13" name="CasellaDiTesto 12">
              <a:extLst>
                <a:ext uri="{FF2B5EF4-FFF2-40B4-BE49-F238E27FC236}">
                  <a16:creationId xmlns:a16="http://schemas.microsoft.com/office/drawing/2014/main" id="{5DACB71B-068B-6445-918D-92056335F572}"/>
                </a:ext>
              </a:extLst>
            </p:cNvPr>
            <p:cNvSpPr txBox="1"/>
            <p:nvPr/>
          </p:nvSpPr>
          <p:spPr>
            <a:xfrm>
              <a:off x="7634868" y="317292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/>
                <a:t>1800</a:t>
              </a:r>
            </a:p>
          </p:txBody>
        </p:sp>
        <p:sp>
          <p:nvSpPr>
            <p:cNvPr id="14" name="CasellaDiTesto 13">
              <a:extLst>
                <a:ext uri="{FF2B5EF4-FFF2-40B4-BE49-F238E27FC236}">
                  <a16:creationId xmlns:a16="http://schemas.microsoft.com/office/drawing/2014/main" id="{11E1F432-B53A-1E44-8632-FED6AF8B019E}"/>
                </a:ext>
              </a:extLst>
            </p:cNvPr>
            <p:cNvSpPr txBox="1"/>
            <p:nvPr/>
          </p:nvSpPr>
          <p:spPr>
            <a:xfrm>
              <a:off x="3751655" y="317292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/>
                <a:t>1700</a:t>
              </a:r>
            </a:p>
          </p:txBody>
        </p:sp>
        <p:sp>
          <p:nvSpPr>
            <p:cNvPr id="15" name="CasellaDiTesto 14">
              <a:extLst>
                <a:ext uri="{FF2B5EF4-FFF2-40B4-BE49-F238E27FC236}">
                  <a16:creationId xmlns:a16="http://schemas.microsoft.com/office/drawing/2014/main" id="{80435A2D-94FC-9A43-8747-60A5B342B29C}"/>
                </a:ext>
              </a:extLst>
            </p:cNvPr>
            <p:cNvSpPr txBox="1"/>
            <p:nvPr/>
          </p:nvSpPr>
          <p:spPr>
            <a:xfrm>
              <a:off x="10716322" y="278780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/>
                <a:t>1900</a:t>
              </a:r>
            </a:p>
          </p:txBody>
        </p:sp>
        <p:cxnSp>
          <p:nvCxnSpPr>
            <p:cNvPr id="17" name="Connettore 1 16">
              <a:extLst>
                <a:ext uri="{FF2B5EF4-FFF2-40B4-BE49-F238E27FC236}">
                  <a16:creationId xmlns:a16="http://schemas.microsoft.com/office/drawing/2014/main" id="{F665917E-08B1-B045-B383-A1760E68B6C4}"/>
                </a:ext>
              </a:extLst>
            </p:cNvPr>
            <p:cNvCxnSpPr/>
            <p:nvPr/>
          </p:nvCxnSpPr>
          <p:spPr>
            <a:xfrm>
              <a:off x="0" y="686624"/>
              <a:ext cx="1219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CasellaDiTesto 20">
              <a:extLst>
                <a:ext uri="{FF2B5EF4-FFF2-40B4-BE49-F238E27FC236}">
                  <a16:creationId xmlns:a16="http://schemas.microsoft.com/office/drawing/2014/main" id="{48796579-99DD-CD4C-8911-5EC81FEF3DB6}"/>
                </a:ext>
              </a:extLst>
            </p:cNvPr>
            <p:cNvSpPr txBox="1"/>
            <p:nvPr/>
          </p:nvSpPr>
          <p:spPr>
            <a:xfrm>
              <a:off x="8150061" y="729674"/>
              <a:ext cx="30428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/>
                <a:t>ROMANTICISMO</a:t>
              </a:r>
            </a:p>
          </p:txBody>
        </p:sp>
        <p:sp>
          <p:nvSpPr>
            <p:cNvPr id="22" name="CasellaDiTesto 21">
              <a:extLst>
                <a:ext uri="{FF2B5EF4-FFF2-40B4-BE49-F238E27FC236}">
                  <a16:creationId xmlns:a16="http://schemas.microsoft.com/office/drawing/2014/main" id="{0617FE76-3420-6145-8589-B3426E21D19D}"/>
                </a:ext>
              </a:extLst>
            </p:cNvPr>
            <p:cNvSpPr txBox="1"/>
            <p:nvPr/>
          </p:nvSpPr>
          <p:spPr>
            <a:xfrm>
              <a:off x="1765818" y="729674"/>
              <a:ext cx="11126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/>
                <a:t>BAROCCO</a:t>
              </a:r>
            </a:p>
          </p:txBody>
        </p:sp>
        <p:cxnSp>
          <p:nvCxnSpPr>
            <p:cNvPr id="11" name="Connettore 1 10">
              <a:extLst>
                <a:ext uri="{FF2B5EF4-FFF2-40B4-BE49-F238E27FC236}">
                  <a16:creationId xmlns:a16="http://schemas.microsoft.com/office/drawing/2014/main" id="{D353304B-EFE0-2A45-9A98-A1486DB2A7E3}"/>
                </a:ext>
              </a:extLst>
            </p:cNvPr>
            <p:cNvCxnSpPr/>
            <p:nvPr/>
          </p:nvCxnSpPr>
          <p:spPr>
            <a:xfrm>
              <a:off x="10091854" y="0"/>
              <a:ext cx="0" cy="685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ttangolo 22">
              <a:extLst>
                <a:ext uri="{FF2B5EF4-FFF2-40B4-BE49-F238E27FC236}">
                  <a16:creationId xmlns:a16="http://schemas.microsoft.com/office/drawing/2014/main" id="{BE72FE5C-583E-4044-A5B1-2B658F25C07D}"/>
                </a:ext>
              </a:extLst>
            </p:cNvPr>
            <p:cNvSpPr/>
            <p:nvPr/>
          </p:nvSpPr>
          <p:spPr>
            <a:xfrm>
              <a:off x="4253315" y="686621"/>
              <a:ext cx="2748619" cy="6209892"/>
            </a:xfrm>
            <a:prstGeom prst="rec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21000">
                  <a:srgbClr val="F6F466"/>
                </a:gs>
                <a:gs pos="81000">
                  <a:srgbClr val="F6F466"/>
                </a:gs>
                <a:gs pos="100000">
                  <a:srgbClr val="FFAFBF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25" name="CasellaDiTesto 24">
              <a:extLst>
                <a:ext uri="{FF2B5EF4-FFF2-40B4-BE49-F238E27FC236}">
                  <a16:creationId xmlns:a16="http://schemas.microsoft.com/office/drawing/2014/main" id="{BA2AB006-A7B4-E044-B300-F80212F7D0FE}"/>
                </a:ext>
              </a:extLst>
            </p:cNvPr>
            <p:cNvSpPr txBox="1"/>
            <p:nvPr/>
          </p:nvSpPr>
          <p:spPr>
            <a:xfrm>
              <a:off x="4820289" y="711849"/>
              <a:ext cx="20783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/>
                <a:t>PERIODO CLASSICO</a:t>
              </a:r>
            </a:p>
          </p:txBody>
        </p:sp>
        <p:cxnSp>
          <p:nvCxnSpPr>
            <p:cNvPr id="26" name="Connettore 1 25">
              <a:extLst>
                <a:ext uri="{FF2B5EF4-FFF2-40B4-BE49-F238E27FC236}">
                  <a16:creationId xmlns:a16="http://schemas.microsoft.com/office/drawing/2014/main" id="{57EBBF41-2E04-0648-BCDF-D1635500749A}"/>
                </a:ext>
              </a:extLst>
            </p:cNvPr>
            <p:cNvCxnSpPr/>
            <p:nvPr/>
          </p:nvCxnSpPr>
          <p:spPr>
            <a:xfrm>
              <a:off x="-5407200" y="1098000"/>
              <a:ext cx="17593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ttore 1 43">
              <a:extLst>
                <a:ext uri="{FF2B5EF4-FFF2-40B4-BE49-F238E27FC236}">
                  <a16:creationId xmlns:a16="http://schemas.microsoft.com/office/drawing/2014/main" id="{44A82300-D953-5E45-BA90-1647F0D7E1E2}"/>
                </a:ext>
              </a:extLst>
            </p:cNvPr>
            <p:cNvCxnSpPr>
              <a:cxnSpLocks/>
            </p:cNvCxnSpPr>
            <p:nvPr/>
          </p:nvCxnSpPr>
          <p:spPr>
            <a:xfrm>
              <a:off x="7492410" y="4752000"/>
              <a:ext cx="3445565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CasellaDiTesto 44">
              <a:extLst>
                <a:ext uri="{FF2B5EF4-FFF2-40B4-BE49-F238E27FC236}">
                  <a16:creationId xmlns:a16="http://schemas.microsoft.com/office/drawing/2014/main" id="{F890C892-5D95-F34D-A62B-D21D516A92D6}"/>
                </a:ext>
              </a:extLst>
            </p:cNvPr>
            <p:cNvSpPr txBox="1"/>
            <p:nvPr/>
          </p:nvSpPr>
          <p:spPr>
            <a:xfrm>
              <a:off x="7510544" y="4572000"/>
              <a:ext cx="3429445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/>
                <a:t>Camille Saint-</a:t>
              </a:r>
              <a:r>
                <a:rPr lang="it-IT" sz="1200" dirty="0" err="1"/>
                <a:t>Saëns</a:t>
              </a:r>
              <a:endParaRPr lang="it-IT" sz="1200" dirty="0"/>
            </a:p>
          </p:txBody>
        </p:sp>
        <p:cxnSp>
          <p:nvCxnSpPr>
            <p:cNvPr id="2" name="Connettore 1 1">
              <a:extLst>
                <a:ext uri="{FF2B5EF4-FFF2-40B4-BE49-F238E27FC236}">
                  <a16:creationId xmlns:a16="http://schemas.microsoft.com/office/drawing/2014/main" id="{465EBAC9-93F5-1A37-56F8-B34EF83E348F}"/>
                </a:ext>
              </a:extLst>
            </p:cNvPr>
            <p:cNvCxnSpPr>
              <a:cxnSpLocks/>
            </p:cNvCxnSpPr>
            <p:nvPr/>
          </p:nvCxnSpPr>
          <p:spPr>
            <a:xfrm>
              <a:off x="7703130" y="5328000"/>
              <a:ext cx="211555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CasellaDiTesto 2">
              <a:extLst>
                <a:ext uri="{FF2B5EF4-FFF2-40B4-BE49-F238E27FC236}">
                  <a16:creationId xmlns:a16="http://schemas.microsoft.com/office/drawing/2014/main" id="{06DCD044-B156-DDE8-8824-57AA41FFE4FE}"/>
                </a:ext>
              </a:extLst>
            </p:cNvPr>
            <p:cNvSpPr txBox="1"/>
            <p:nvPr/>
          </p:nvSpPr>
          <p:spPr>
            <a:xfrm>
              <a:off x="7675200" y="5148000"/>
              <a:ext cx="2097236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 err="1"/>
                <a:t>P.I.Tchaikowsky</a:t>
              </a:r>
              <a:endParaRPr lang="it-IT" sz="1200" dirty="0"/>
            </a:p>
          </p:txBody>
        </p:sp>
        <p:cxnSp>
          <p:nvCxnSpPr>
            <p:cNvPr id="4" name="Connettore 1 3">
              <a:extLst>
                <a:ext uri="{FF2B5EF4-FFF2-40B4-BE49-F238E27FC236}">
                  <a16:creationId xmlns:a16="http://schemas.microsoft.com/office/drawing/2014/main" id="{78F3DD27-81B5-49FF-58C0-A4792C334DF2}"/>
                </a:ext>
              </a:extLst>
            </p:cNvPr>
            <p:cNvCxnSpPr>
              <a:cxnSpLocks/>
            </p:cNvCxnSpPr>
            <p:nvPr/>
          </p:nvCxnSpPr>
          <p:spPr>
            <a:xfrm>
              <a:off x="6898641" y="4464000"/>
              <a:ext cx="241568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CasellaDiTesto 5">
              <a:extLst>
                <a:ext uri="{FF2B5EF4-FFF2-40B4-BE49-F238E27FC236}">
                  <a16:creationId xmlns:a16="http://schemas.microsoft.com/office/drawing/2014/main" id="{13CEB0A7-59FB-CC43-CEB7-F218A1F36C2A}"/>
                </a:ext>
              </a:extLst>
            </p:cNvPr>
            <p:cNvSpPr txBox="1"/>
            <p:nvPr/>
          </p:nvSpPr>
          <p:spPr>
            <a:xfrm>
              <a:off x="6908721" y="4284000"/>
              <a:ext cx="2405608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/>
                <a:t>Jacques Offenbach</a:t>
              </a:r>
            </a:p>
          </p:txBody>
        </p:sp>
        <p:cxnSp>
          <p:nvCxnSpPr>
            <p:cNvPr id="8" name="Connettore 1 7">
              <a:extLst>
                <a:ext uri="{FF2B5EF4-FFF2-40B4-BE49-F238E27FC236}">
                  <a16:creationId xmlns:a16="http://schemas.microsoft.com/office/drawing/2014/main" id="{82EB9F18-3EBC-8010-FFA7-C1288A012F4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85261" y="2448000"/>
              <a:ext cx="3318485" cy="171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id="{14AE6813-0A65-EC44-3BDA-3E5862FE205E}"/>
                </a:ext>
              </a:extLst>
            </p:cNvPr>
            <p:cNvSpPr txBox="1"/>
            <p:nvPr/>
          </p:nvSpPr>
          <p:spPr>
            <a:xfrm>
              <a:off x="3185260" y="2268000"/>
              <a:ext cx="3318481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/>
                <a:t>Franz Joseph Haydn</a:t>
              </a:r>
            </a:p>
          </p:txBody>
        </p:sp>
        <p:cxnSp>
          <p:nvCxnSpPr>
            <p:cNvPr id="10" name="Connettore 1 9">
              <a:extLst>
                <a:ext uri="{FF2B5EF4-FFF2-40B4-BE49-F238E27FC236}">
                  <a16:creationId xmlns:a16="http://schemas.microsoft.com/office/drawing/2014/main" id="{992841C3-2CC8-6ECD-BEA4-566CFB11120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53315" y="2736000"/>
              <a:ext cx="147861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CasellaDiTesto 15">
              <a:extLst>
                <a:ext uri="{FF2B5EF4-FFF2-40B4-BE49-F238E27FC236}">
                  <a16:creationId xmlns:a16="http://schemas.microsoft.com/office/drawing/2014/main" id="{F9167C56-9B9C-B18E-8E79-E3A9B3E27F1F}"/>
                </a:ext>
              </a:extLst>
            </p:cNvPr>
            <p:cNvSpPr txBox="1"/>
            <p:nvPr/>
          </p:nvSpPr>
          <p:spPr>
            <a:xfrm>
              <a:off x="4253314" y="2556000"/>
              <a:ext cx="1478618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/>
                <a:t>W.A.Mozart</a:t>
              </a:r>
            </a:p>
          </p:txBody>
        </p:sp>
        <p:sp>
          <p:nvSpPr>
            <p:cNvPr id="20" name="CasellaDiTesto 19">
              <a:extLst>
                <a:ext uri="{FF2B5EF4-FFF2-40B4-BE49-F238E27FC236}">
                  <a16:creationId xmlns:a16="http://schemas.microsoft.com/office/drawing/2014/main" id="{D0E58CB1-D592-33A4-CCFA-68151EA87AED}"/>
                </a:ext>
              </a:extLst>
            </p:cNvPr>
            <p:cNvSpPr txBox="1"/>
            <p:nvPr/>
          </p:nvSpPr>
          <p:spPr>
            <a:xfrm>
              <a:off x="6503740" y="3996000"/>
              <a:ext cx="1526618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 err="1"/>
                <a:t>Frédérick</a:t>
              </a:r>
              <a:r>
                <a:rPr lang="it-IT" sz="1200" b="1" dirty="0"/>
                <a:t> </a:t>
              </a:r>
              <a:r>
                <a:rPr lang="it-IT" sz="1200" dirty="0"/>
                <a:t>Chopin</a:t>
              </a:r>
            </a:p>
          </p:txBody>
        </p:sp>
        <p:cxnSp>
          <p:nvCxnSpPr>
            <p:cNvPr id="24" name="Connettore 1 23">
              <a:extLst>
                <a:ext uri="{FF2B5EF4-FFF2-40B4-BE49-F238E27FC236}">
                  <a16:creationId xmlns:a16="http://schemas.microsoft.com/office/drawing/2014/main" id="{7FD8E4EE-7456-6B89-15AC-C78E934A9B08}"/>
                </a:ext>
              </a:extLst>
            </p:cNvPr>
            <p:cNvCxnSpPr>
              <a:cxnSpLocks/>
            </p:cNvCxnSpPr>
            <p:nvPr/>
          </p:nvCxnSpPr>
          <p:spPr>
            <a:xfrm>
              <a:off x="6503741" y="4176000"/>
              <a:ext cx="1514192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CasellaDiTesto 26">
              <a:extLst>
                <a:ext uri="{FF2B5EF4-FFF2-40B4-BE49-F238E27FC236}">
                  <a16:creationId xmlns:a16="http://schemas.microsoft.com/office/drawing/2014/main" id="{6B118045-9B8C-27FB-E8B6-D1E36B482A1B}"/>
                </a:ext>
              </a:extLst>
            </p:cNvPr>
            <p:cNvSpPr txBox="1"/>
            <p:nvPr/>
          </p:nvSpPr>
          <p:spPr>
            <a:xfrm>
              <a:off x="5507938" y="3132000"/>
              <a:ext cx="1673155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/>
                <a:t>Carl Maria von Weber</a:t>
              </a:r>
            </a:p>
          </p:txBody>
        </p:sp>
        <p:cxnSp>
          <p:nvCxnSpPr>
            <p:cNvPr id="28" name="Connettore 1 27">
              <a:extLst>
                <a:ext uri="{FF2B5EF4-FFF2-40B4-BE49-F238E27FC236}">
                  <a16:creationId xmlns:a16="http://schemas.microsoft.com/office/drawing/2014/main" id="{F9146675-0656-0FB1-0EC3-90E7CB83E0B8}"/>
                </a:ext>
              </a:extLst>
            </p:cNvPr>
            <p:cNvCxnSpPr>
              <a:cxnSpLocks/>
            </p:cNvCxnSpPr>
            <p:nvPr/>
          </p:nvCxnSpPr>
          <p:spPr>
            <a:xfrm>
              <a:off x="5507938" y="3312000"/>
              <a:ext cx="1673157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CasellaDiTesto 28">
              <a:extLst>
                <a:ext uri="{FF2B5EF4-FFF2-40B4-BE49-F238E27FC236}">
                  <a16:creationId xmlns:a16="http://schemas.microsoft.com/office/drawing/2014/main" id="{1B8EC90C-D392-C47C-1CF7-4E4124ABCA33}"/>
                </a:ext>
              </a:extLst>
            </p:cNvPr>
            <p:cNvSpPr txBox="1"/>
            <p:nvPr/>
          </p:nvSpPr>
          <p:spPr>
            <a:xfrm>
              <a:off x="6102000" y="3708000"/>
              <a:ext cx="1294209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/>
                <a:t>Vincenzo Bellini</a:t>
              </a:r>
            </a:p>
          </p:txBody>
        </p:sp>
        <p:cxnSp>
          <p:nvCxnSpPr>
            <p:cNvPr id="30" name="Connettore 1 29">
              <a:extLst>
                <a:ext uri="{FF2B5EF4-FFF2-40B4-BE49-F238E27FC236}">
                  <a16:creationId xmlns:a16="http://schemas.microsoft.com/office/drawing/2014/main" id="{18C09CE5-DD54-7D14-A651-8BC30C5854DF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3888000"/>
              <a:ext cx="1301646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CasellaDiTesto 30">
              <a:extLst>
                <a:ext uri="{FF2B5EF4-FFF2-40B4-BE49-F238E27FC236}">
                  <a16:creationId xmlns:a16="http://schemas.microsoft.com/office/drawing/2014/main" id="{BB9B9FDC-AA46-0921-E7B9-483F73439390}"/>
                </a:ext>
              </a:extLst>
            </p:cNvPr>
            <p:cNvSpPr txBox="1"/>
            <p:nvPr/>
          </p:nvSpPr>
          <p:spPr>
            <a:xfrm>
              <a:off x="6012584" y="3420000"/>
              <a:ext cx="1203626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/>
                <a:t>Franz Schubert</a:t>
              </a:r>
            </a:p>
          </p:txBody>
        </p:sp>
        <p:cxnSp>
          <p:nvCxnSpPr>
            <p:cNvPr id="32" name="Connettore 1 31">
              <a:extLst>
                <a:ext uri="{FF2B5EF4-FFF2-40B4-BE49-F238E27FC236}">
                  <a16:creationId xmlns:a16="http://schemas.microsoft.com/office/drawing/2014/main" id="{EDAEF4D7-C787-3F77-2971-AD3B81E6F12F}"/>
                </a:ext>
              </a:extLst>
            </p:cNvPr>
            <p:cNvCxnSpPr>
              <a:cxnSpLocks/>
            </p:cNvCxnSpPr>
            <p:nvPr/>
          </p:nvCxnSpPr>
          <p:spPr>
            <a:xfrm>
              <a:off x="6012583" y="3600000"/>
              <a:ext cx="1203626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CasellaDiTesto 32">
              <a:extLst>
                <a:ext uri="{FF2B5EF4-FFF2-40B4-BE49-F238E27FC236}">
                  <a16:creationId xmlns:a16="http://schemas.microsoft.com/office/drawing/2014/main" id="{A88176BC-5109-066D-B1D4-694D2E960FA4}"/>
                </a:ext>
              </a:extLst>
            </p:cNvPr>
            <p:cNvSpPr txBox="1"/>
            <p:nvPr/>
          </p:nvSpPr>
          <p:spPr>
            <a:xfrm>
              <a:off x="1110814" y="1980000"/>
              <a:ext cx="3123917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/>
                <a:t>Domenico Scarlatti</a:t>
              </a:r>
            </a:p>
          </p:txBody>
        </p:sp>
        <p:cxnSp>
          <p:nvCxnSpPr>
            <p:cNvPr id="34" name="Connettore 1 33">
              <a:extLst>
                <a:ext uri="{FF2B5EF4-FFF2-40B4-BE49-F238E27FC236}">
                  <a16:creationId xmlns:a16="http://schemas.microsoft.com/office/drawing/2014/main" id="{5284951D-BB6C-15E3-69C7-05371012326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18247" y="2160000"/>
              <a:ext cx="3135066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CasellaDiTesto 34">
              <a:extLst>
                <a:ext uri="{FF2B5EF4-FFF2-40B4-BE49-F238E27FC236}">
                  <a16:creationId xmlns:a16="http://schemas.microsoft.com/office/drawing/2014/main" id="{68F5436C-2797-9276-1BD0-9E66AE4B9A0C}"/>
                </a:ext>
              </a:extLst>
            </p:cNvPr>
            <p:cNvSpPr txBox="1"/>
            <p:nvPr/>
          </p:nvSpPr>
          <p:spPr>
            <a:xfrm>
              <a:off x="4820400" y="2844000"/>
              <a:ext cx="2360803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/>
                <a:t>Ludwig van Beethoven</a:t>
              </a:r>
            </a:p>
          </p:txBody>
        </p:sp>
        <p:cxnSp>
          <p:nvCxnSpPr>
            <p:cNvPr id="36" name="Connettore 1 35">
              <a:extLst>
                <a:ext uri="{FF2B5EF4-FFF2-40B4-BE49-F238E27FC236}">
                  <a16:creationId xmlns:a16="http://schemas.microsoft.com/office/drawing/2014/main" id="{424E1404-13C1-8B00-165E-0342E3B66049}"/>
                </a:ext>
              </a:extLst>
            </p:cNvPr>
            <p:cNvCxnSpPr>
              <a:cxnSpLocks/>
            </p:cNvCxnSpPr>
            <p:nvPr/>
          </p:nvCxnSpPr>
          <p:spPr>
            <a:xfrm>
              <a:off x="4820289" y="3024000"/>
              <a:ext cx="2360804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CasellaDiTesto 36">
              <a:extLst>
                <a:ext uri="{FF2B5EF4-FFF2-40B4-BE49-F238E27FC236}">
                  <a16:creationId xmlns:a16="http://schemas.microsoft.com/office/drawing/2014/main" id="{219C3449-8D3C-6438-3A4D-4EFDD21843C2}"/>
                </a:ext>
              </a:extLst>
            </p:cNvPr>
            <p:cNvSpPr txBox="1"/>
            <p:nvPr/>
          </p:nvSpPr>
          <p:spPr>
            <a:xfrm>
              <a:off x="9055833" y="5436000"/>
              <a:ext cx="2486593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/>
                <a:t>Maurice Ravel</a:t>
              </a:r>
            </a:p>
          </p:txBody>
        </p:sp>
        <p:cxnSp>
          <p:nvCxnSpPr>
            <p:cNvPr id="38" name="Connettore 1 37">
              <a:extLst>
                <a:ext uri="{FF2B5EF4-FFF2-40B4-BE49-F238E27FC236}">
                  <a16:creationId xmlns:a16="http://schemas.microsoft.com/office/drawing/2014/main" id="{BC4EDE76-2443-AE2F-DFF1-62F9A21FEC1E}"/>
                </a:ext>
              </a:extLst>
            </p:cNvPr>
            <p:cNvCxnSpPr>
              <a:cxnSpLocks/>
            </p:cNvCxnSpPr>
            <p:nvPr/>
          </p:nvCxnSpPr>
          <p:spPr>
            <a:xfrm>
              <a:off x="9046564" y="5616000"/>
              <a:ext cx="2495862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CasellaDiTesto 38">
              <a:extLst>
                <a:ext uri="{FF2B5EF4-FFF2-40B4-BE49-F238E27FC236}">
                  <a16:creationId xmlns:a16="http://schemas.microsoft.com/office/drawing/2014/main" id="{0F573811-6A6A-4DF7-817F-CCB4C0033718}"/>
                </a:ext>
              </a:extLst>
            </p:cNvPr>
            <p:cNvSpPr txBox="1"/>
            <p:nvPr/>
          </p:nvSpPr>
          <p:spPr>
            <a:xfrm>
              <a:off x="7675200" y="4860000"/>
              <a:ext cx="1723974" cy="180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it-IT" sz="1200" dirty="0"/>
                <a:t>Modest </a:t>
              </a:r>
              <a:r>
                <a:rPr lang="it-IT" sz="1200" dirty="0" err="1"/>
                <a:t>Mussorgsky</a:t>
              </a:r>
              <a:endParaRPr lang="it-IT" sz="1200" dirty="0"/>
            </a:p>
          </p:txBody>
        </p:sp>
        <p:cxnSp>
          <p:nvCxnSpPr>
            <p:cNvPr id="40" name="Connettore 1 39">
              <a:extLst>
                <a:ext uri="{FF2B5EF4-FFF2-40B4-BE49-F238E27FC236}">
                  <a16:creationId xmlns:a16="http://schemas.microsoft.com/office/drawing/2014/main" id="{08BBB418-CA10-3BF2-68FD-EEF8C2F5DBF0}"/>
                </a:ext>
              </a:extLst>
            </p:cNvPr>
            <p:cNvCxnSpPr>
              <a:cxnSpLocks/>
            </p:cNvCxnSpPr>
            <p:nvPr/>
          </p:nvCxnSpPr>
          <p:spPr>
            <a:xfrm>
              <a:off x="7675200" y="5040000"/>
              <a:ext cx="1723981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nettore 1 42">
              <a:extLst>
                <a:ext uri="{FF2B5EF4-FFF2-40B4-BE49-F238E27FC236}">
                  <a16:creationId xmlns:a16="http://schemas.microsoft.com/office/drawing/2014/main" id="{CE9FE416-3AFC-B15C-EC38-93FF083C2202}"/>
                </a:ext>
              </a:extLst>
            </p:cNvPr>
            <p:cNvCxnSpPr/>
            <p:nvPr/>
          </p:nvCxnSpPr>
          <p:spPr>
            <a:xfrm>
              <a:off x="-2257200" y="0"/>
              <a:ext cx="0" cy="685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1DD10FF2-C513-EB49-3940-D3DDF7909878}"/>
              </a:ext>
            </a:extLst>
          </p:cNvPr>
          <p:cNvSpPr txBox="1"/>
          <p:nvPr/>
        </p:nvSpPr>
        <p:spPr>
          <a:xfrm>
            <a:off x="1026000" y="1620000"/>
            <a:ext cx="2375999" cy="180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1200" b="1" dirty="0"/>
              <a:t>Gerolamo Frescobaldi</a:t>
            </a:r>
          </a:p>
        </p:txBody>
      </p:sp>
      <p:cxnSp>
        <p:nvCxnSpPr>
          <p:cNvPr id="42" name="Connettore 1 41">
            <a:extLst>
              <a:ext uri="{FF2B5EF4-FFF2-40B4-BE49-F238E27FC236}">
                <a16:creationId xmlns:a16="http://schemas.microsoft.com/office/drawing/2014/main" id="{F4BE4BB1-A766-6162-A9C9-CF54EF731325}"/>
              </a:ext>
            </a:extLst>
          </p:cNvPr>
          <p:cNvCxnSpPr>
            <a:cxnSpLocks/>
          </p:cNvCxnSpPr>
          <p:nvPr/>
        </p:nvCxnSpPr>
        <p:spPr>
          <a:xfrm>
            <a:off x="1026000" y="1800000"/>
            <a:ext cx="2376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1927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7.40741E-7 L 0.35846 -0.000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17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21FD258-53C9-3244-88B9-4C36A8BC07BA}"/>
              </a:ext>
            </a:extLst>
          </p:cNvPr>
          <p:cNvSpPr txBox="1"/>
          <p:nvPr/>
        </p:nvSpPr>
        <p:spPr>
          <a:xfrm>
            <a:off x="437321" y="5864087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sz="3200" b="1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744381C-B4AD-C145-A24B-77796D33E96E}"/>
              </a:ext>
            </a:extLst>
          </p:cNvPr>
          <p:cNvSpPr txBox="1"/>
          <p:nvPr/>
        </p:nvSpPr>
        <p:spPr>
          <a:xfrm>
            <a:off x="759600" y="3521664"/>
            <a:ext cx="11132628" cy="3092891"/>
          </a:xfrm>
          <a:prstGeom prst="rect">
            <a:avLst/>
          </a:prstGeom>
          <a:noFill/>
        </p:spPr>
        <p:txBody>
          <a:bodyPr wrap="square" numCol="1" spcCol="360000" rtlCol="0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La parola al centro della composizione, analogamente alla figura nel rinascimento pittorico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Il canto solistico, già diffuso nella musica popolare, si afferma nelle corti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Nasce in quel periodo anche l'opera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B29239A4-A204-C143-B994-8A4D74C02113}"/>
              </a:ext>
            </a:extLst>
          </p:cNvPr>
          <p:cNvSpPr txBox="1"/>
          <p:nvPr/>
        </p:nvSpPr>
        <p:spPr>
          <a:xfrm>
            <a:off x="759600" y="900000"/>
            <a:ext cx="10335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/>
              <a:t>Il Madrigale e l'Aria nel '500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7A33552-C3AA-9AB0-76E9-F8C5C8268DFD}"/>
              </a:ext>
            </a:extLst>
          </p:cNvPr>
          <p:cNvSpPr txBox="1"/>
          <p:nvPr/>
        </p:nvSpPr>
        <p:spPr>
          <a:xfrm>
            <a:off x="759600" y="2103110"/>
            <a:ext cx="1073571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0" i="1" u="none" strike="noStrike" dirty="0">
                <a:solidFill>
                  <a:srgbClr val="4A4A4A"/>
                </a:solidFill>
                <a:effectLst/>
                <a:latin typeface="Baskerville" panose="02020502070401020303" pitchFamily="18" charset="0"/>
                <a:ea typeface="Baskerville" panose="02020502070401020303" pitchFamily="18" charset="0"/>
              </a:rPr>
              <a:t>"…</a:t>
            </a:r>
            <a:r>
              <a:rPr lang="it-IT" sz="2400" b="0" i="1" u="none" strike="noStrike" dirty="0">
                <a:solidFill>
                  <a:srgbClr val="000000"/>
                </a:solidFill>
                <a:effectLst/>
                <a:latin typeface="Baskerville" panose="02020502070401020303" pitchFamily="18" charset="0"/>
                <a:ea typeface="Baskerville" panose="02020502070401020303" pitchFamily="18" charset="0"/>
              </a:rPr>
              <a:t>la musica altro non essere che la favella e il </a:t>
            </a:r>
            <a:r>
              <a:rPr lang="it-IT" sz="2400" b="0" i="1" u="none" strike="noStrike" dirty="0" err="1">
                <a:solidFill>
                  <a:srgbClr val="000000"/>
                </a:solidFill>
                <a:effectLst/>
                <a:latin typeface="Baskerville" panose="02020502070401020303" pitchFamily="18" charset="0"/>
                <a:ea typeface="Baskerville" panose="02020502070401020303" pitchFamily="18" charset="0"/>
              </a:rPr>
              <a:t>rithmo</a:t>
            </a:r>
            <a:r>
              <a:rPr lang="it-IT" sz="2400" b="0" i="1" u="none" strike="noStrike" dirty="0">
                <a:solidFill>
                  <a:srgbClr val="000000"/>
                </a:solidFill>
                <a:effectLst/>
                <a:latin typeface="Baskerville" panose="02020502070401020303" pitchFamily="18" charset="0"/>
                <a:ea typeface="Baskerville" panose="02020502070401020303" pitchFamily="18" charset="0"/>
              </a:rPr>
              <a:t> et il suono per ultimo</a:t>
            </a:r>
            <a:r>
              <a:rPr lang="it-IT" sz="2400" b="0" i="1" u="none" strike="noStrike" dirty="0">
                <a:solidFill>
                  <a:srgbClr val="4A4A4A"/>
                </a:solidFill>
                <a:effectLst/>
                <a:latin typeface="Baskerville" panose="02020502070401020303" pitchFamily="18" charset="0"/>
                <a:ea typeface="Baskerville" panose="02020502070401020303" pitchFamily="18" charset="0"/>
              </a:rPr>
              <a:t>"</a:t>
            </a:r>
          </a:p>
          <a:p>
            <a:pPr algn="r"/>
            <a:r>
              <a:rPr lang="it-IT" dirty="0">
                <a:solidFill>
                  <a:srgbClr val="4A4A4A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Giulio Caccini</a:t>
            </a:r>
            <a:endParaRPr lang="it-IT" dirty="0">
              <a:latin typeface="Baskerville" panose="02020502070401020303" pitchFamily="18" charset="0"/>
              <a:ea typeface="Baskerville" panose="02020502070401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523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E836A445-BCD3-D949-8DA1-7B4328C51F3A}"/>
              </a:ext>
            </a:extLst>
          </p:cNvPr>
          <p:cNvSpPr/>
          <p:nvPr/>
        </p:nvSpPr>
        <p:spPr>
          <a:xfrm>
            <a:off x="0" y="477079"/>
            <a:ext cx="12192000" cy="9740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1BAA0B5-DB7B-7244-AD2D-B17188A83BEF}"/>
              </a:ext>
            </a:extLst>
          </p:cNvPr>
          <p:cNvSpPr txBox="1"/>
          <p:nvPr/>
        </p:nvSpPr>
        <p:spPr>
          <a:xfrm>
            <a:off x="972272" y="0"/>
            <a:ext cx="10775779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4000" b="1" dirty="0"/>
          </a:p>
          <a:p>
            <a:r>
              <a:rPr lang="it-IT" sz="3600" b="1" dirty="0"/>
              <a:t>Girolamo Frescobaldi (1583-1643)</a:t>
            </a:r>
          </a:p>
          <a:p>
            <a:endParaRPr lang="it-IT" sz="4000" b="1" dirty="0"/>
          </a:p>
          <a:p>
            <a:r>
              <a:rPr lang="it-IT" sz="2800" b="1" dirty="0"/>
              <a:t>"Se l'aura spira"</a:t>
            </a:r>
          </a:p>
          <a:p>
            <a:r>
              <a:rPr lang="it-IT" sz="2800" dirty="0"/>
              <a:t>(dal primo libro d'arie musicali)</a:t>
            </a:r>
          </a:p>
          <a:p>
            <a:endParaRPr lang="it-IT" sz="2800" dirty="0"/>
          </a:p>
          <a:p>
            <a:endParaRPr lang="it-IT" sz="2800" i="1" dirty="0"/>
          </a:p>
          <a:p>
            <a:r>
              <a:rPr lang="it-IT" sz="2800" i="1" dirty="0"/>
              <a:t>	</a:t>
            </a:r>
          </a:p>
          <a:p>
            <a:endParaRPr lang="it-IT" sz="2800" i="1" dirty="0"/>
          </a:p>
          <a:p>
            <a:endParaRPr lang="it-IT" sz="2800" i="1" dirty="0"/>
          </a:p>
          <a:p>
            <a:pPr algn="l"/>
            <a:r>
              <a:rPr lang="it-IT" sz="2800" i="1" dirty="0"/>
              <a:t>	 </a:t>
            </a:r>
            <a:r>
              <a:rPr lang="it-IT" sz="2800" i="1" dirty="0" err="1"/>
              <a:t>Les</a:t>
            </a:r>
            <a:r>
              <a:rPr lang="it-IT" sz="2800" i="1" dirty="0"/>
              <a:t> </a:t>
            </a:r>
            <a:r>
              <a:rPr lang="it-IT" sz="2800" i="1" dirty="0" err="1"/>
              <a:t>Arts</a:t>
            </a:r>
            <a:r>
              <a:rPr lang="it-IT" sz="2800" i="1" dirty="0"/>
              <a:t> </a:t>
            </a:r>
            <a:r>
              <a:rPr lang="it-IT" sz="2800" i="1" dirty="0" err="1"/>
              <a:t>Florissants</a:t>
            </a:r>
            <a:endParaRPr lang="it-IT" sz="2800" i="1" dirty="0"/>
          </a:p>
          <a:p>
            <a:r>
              <a:rPr lang="it-IT" sz="2800" i="1" dirty="0"/>
              <a:t>	</a:t>
            </a:r>
          </a:p>
        </p:txBody>
      </p:sp>
      <p:pic>
        <p:nvPicPr>
          <p:cNvPr id="6" name="Immagine 5">
            <a:hlinkClick r:id="rId3"/>
            <a:extLst>
              <a:ext uri="{FF2B5EF4-FFF2-40B4-BE49-F238E27FC236}">
                <a16:creationId xmlns:a16="http://schemas.microsoft.com/office/drawing/2014/main" id="{2509CC12-D8E1-B981-5512-80AA75D871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5786" y="4224270"/>
            <a:ext cx="4676214" cy="2633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351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21FD258-53C9-3244-88B9-4C36A8BC07BA}"/>
              </a:ext>
            </a:extLst>
          </p:cNvPr>
          <p:cNvSpPr txBox="1"/>
          <p:nvPr/>
        </p:nvSpPr>
        <p:spPr>
          <a:xfrm>
            <a:off x="437321" y="5864087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sz="3200" b="1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744381C-B4AD-C145-A24B-77796D33E96E}"/>
              </a:ext>
            </a:extLst>
          </p:cNvPr>
          <p:cNvSpPr txBox="1"/>
          <p:nvPr/>
        </p:nvSpPr>
        <p:spPr>
          <a:xfrm>
            <a:off x="759600" y="3521664"/>
            <a:ext cx="10995079" cy="3092891"/>
          </a:xfrm>
          <a:prstGeom prst="rect">
            <a:avLst/>
          </a:prstGeom>
          <a:noFill/>
        </p:spPr>
        <p:txBody>
          <a:bodyPr wrap="square" numCol="1" spcCol="360000" rtlCol="0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Durante la celebrazione della messa cantata, aveva particolare importanza il momento dell'elevazione e della consacrazione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Era consuetudine accompagnare questo momento con una frase d'organo che inducesse al raccoglimento, quindi una musica delicata che oggi definiremmo "d'atmosfera": allora si chiamava "Toccata"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Frescobaldi compose molte Toccate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B29239A4-A204-C143-B994-8A4D74C02113}"/>
              </a:ext>
            </a:extLst>
          </p:cNvPr>
          <p:cNvSpPr txBox="1"/>
          <p:nvPr/>
        </p:nvSpPr>
        <p:spPr>
          <a:xfrm>
            <a:off x="759600" y="900000"/>
            <a:ext cx="10335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/>
              <a:t>Messe e Toccate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7A33552-C3AA-9AB0-76E9-F8C5C8268DFD}"/>
              </a:ext>
            </a:extLst>
          </p:cNvPr>
          <p:cNvSpPr txBox="1"/>
          <p:nvPr/>
        </p:nvSpPr>
        <p:spPr>
          <a:xfrm>
            <a:off x="759600" y="2103110"/>
            <a:ext cx="109950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0" i="1" u="none" strike="noStrike" dirty="0">
                <a:solidFill>
                  <a:srgbClr val="333333"/>
                </a:solidFill>
                <a:effectLst/>
                <a:latin typeface="Baskerville" panose="02020502070401020303" pitchFamily="18" charset="0"/>
                <a:ea typeface="Baskerville" panose="02020502070401020303" pitchFamily="18" charset="0"/>
              </a:rPr>
              <a:t>“</a:t>
            </a:r>
            <a:r>
              <a:rPr lang="it-IT" sz="2400" b="0" i="1" u="none" strike="noStrike" dirty="0" err="1">
                <a:solidFill>
                  <a:srgbClr val="333333"/>
                </a:solidFill>
                <a:effectLst/>
                <a:latin typeface="Baskerville" panose="02020502070401020303" pitchFamily="18" charset="0"/>
                <a:ea typeface="Baskerville" panose="02020502070401020303" pitchFamily="18" charset="0"/>
              </a:rPr>
              <a:t>Suonansi</a:t>
            </a:r>
            <a:r>
              <a:rPr lang="it-IT" sz="2400" b="0" i="1" u="none" strike="noStrike" dirty="0">
                <a:solidFill>
                  <a:srgbClr val="333333"/>
                </a:solidFill>
                <a:effectLst/>
                <a:latin typeface="Baskerville" panose="02020502070401020303" pitchFamily="18" charset="0"/>
                <a:ea typeface="Baskerville" panose="02020502070401020303" pitchFamily="18" charset="0"/>
              </a:rPr>
              <a:t> due volte brevissimamente a gli Sanctus. Poi si suona alla </a:t>
            </a:r>
            <a:r>
              <a:rPr lang="it-IT" sz="2400" b="0" i="1" u="none" strike="noStrike" dirty="0" err="1">
                <a:solidFill>
                  <a:srgbClr val="333333"/>
                </a:solidFill>
                <a:effectLst/>
                <a:latin typeface="Baskerville" panose="02020502070401020303" pitchFamily="18" charset="0"/>
                <a:ea typeface="Baskerville" panose="02020502070401020303" pitchFamily="18" charset="0"/>
              </a:rPr>
              <a:t>Levatione</a:t>
            </a:r>
            <a:r>
              <a:rPr lang="it-IT" sz="2400" b="0" i="1" u="none" strike="noStrike" dirty="0">
                <a:solidFill>
                  <a:srgbClr val="333333"/>
                </a:solidFill>
                <a:effectLst/>
                <a:latin typeface="Baskerville" panose="02020502070401020303" pitchFamily="18" charset="0"/>
                <a:ea typeface="Baskerville" panose="02020502070401020303" pitchFamily="18" charset="0"/>
              </a:rPr>
              <a:t>, ma piano &amp; cosa grave che muovi alla devozione“</a:t>
            </a:r>
          </a:p>
          <a:p>
            <a:pPr algn="r"/>
            <a:r>
              <a:rPr lang="it-IT" dirty="0" err="1">
                <a:solidFill>
                  <a:srgbClr val="4A4A4A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A.Banchieri</a:t>
            </a:r>
            <a:r>
              <a:rPr lang="it-IT" dirty="0">
                <a:solidFill>
                  <a:srgbClr val="4A4A4A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 (1605)</a:t>
            </a:r>
            <a:endParaRPr lang="it-IT" dirty="0">
              <a:latin typeface="Baskerville" panose="02020502070401020303" pitchFamily="18" charset="0"/>
              <a:ea typeface="Baskerville" panose="02020502070401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80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E836A445-BCD3-D949-8DA1-7B4328C51F3A}"/>
              </a:ext>
            </a:extLst>
          </p:cNvPr>
          <p:cNvSpPr/>
          <p:nvPr/>
        </p:nvSpPr>
        <p:spPr>
          <a:xfrm>
            <a:off x="0" y="477079"/>
            <a:ext cx="12192000" cy="9740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1BAA0B5-DB7B-7244-AD2D-B17188A83BEF}"/>
              </a:ext>
            </a:extLst>
          </p:cNvPr>
          <p:cNvSpPr txBox="1"/>
          <p:nvPr/>
        </p:nvSpPr>
        <p:spPr>
          <a:xfrm>
            <a:off x="972272" y="0"/>
            <a:ext cx="10775779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4000" b="1" dirty="0"/>
          </a:p>
          <a:p>
            <a:r>
              <a:rPr lang="it-IT" sz="3600" b="1" dirty="0"/>
              <a:t>Girolamo Frescobaldi (1583-1643)</a:t>
            </a:r>
          </a:p>
          <a:p>
            <a:endParaRPr lang="it-IT" sz="4000" b="1" dirty="0"/>
          </a:p>
          <a:p>
            <a:r>
              <a:rPr lang="it-IT" sz="2800" b="1" dirty="0"/>
              <a:t>Toccata per l'elevazione</a:t>
            </a:r>
          </a:p>
          <a:p>
            <a:r>
              <a:rPr lang="it-IT" sz="2800" dirty="0"/>
              <a:t>(dalla "Messa degli Apostoli")</a:t>
            </a:r>
          </a:p>
          <a:p>
            <a:endParaRPr lang="it-IT" sz="2800" dirty="0"/>
          </a:p>
          <a:p>
            <a:endParaRPr lang="it-IT" sz="2800" i="1" dirty="0"/>
          </a:p>
          <a:p>
            <a:r>
              <a:rPr lang="it-IT" sz="2800" i="1" dirty="0"/>
              <a:t>	</a:t>
            </a:r>
          </a:p>
          <a:p>
            <a:endParaRPr lang="it-IT" sz="2800" i="1" dirty="0"/>
          </a:p>
          <a:p>
            <a:endParaRPr lang="it-IT" sz="2800" i="1" dirty="0"/>
          </a:p>
          <a:p>
            <a:pPr algn="l"/>
            <a:r>
              <a:rPr lang="it-IT" sz="2800" i="1" dirty="0"/>
              <a:t>	 Maria Grazia Amoruso, organo positivo</a:t>
            </a:r>
          </a:p>
          <a:p>
            <a:r>
              <a:rPr lang="it-IT" sz="2800" i="1" dirty="0"/>
              <a:t>	</a:t>
            </a:r>
          </a:p>
        </p:txBody>
      </p:sp>
      <p:pic>
        <p:nvPicPr>
          <p:cNvPr id="5" name="Immagine 4">
            <a:hlinkClick r:id="rId3"/>
            <a:extLst>
              <a:ext uri="{FF2B5EF4-FFF2-40B4-BE49-F238E27FC236}">
                <a16:creationId xmlns:a16="http://schemas.microsoft.com/office/drawing/2014/main" id="{E9F43A57-ACCA-B5A2-AB5B-B3AC5B1642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5786" y="4224270"/>
            <a:ext cx="4676214" cy="2633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377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1BAA0B5-DB7B-7244-AD2D-B17188A83BEF}"/>
              </a:ext>
            </a:extLst>
          </p:cNvPr>
          <p:cNvSpPr txBox="1"/>
          <p:nvPr/>
        </p:nvSpPr>
        <p:spPr>
          <a:xfrm>
            <a:off x="254000" y="723685"/>
            <a:ext cx="713649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/>
              <a:t>Claudio Monteverdi (1567-1643)</a:t>
            </a:r>
          </a:p>
          <a:p>
            <a:endParaRPr lang="it-IT" sz="24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Nato a Mantova, dove studia e suona alla corte del duca Vincenzo Gonzaga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Nel 1613 si trasferì a Venezia, dove ricoprì il posto di Maestro di Cappella a San Marco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E' il principale artefice della transizione dal rinascimento al barocco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Vero creatore del genere operistico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Tre grandi opere complete, nove libri di madrigali e alcune cantate sacre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L'Orfeo, il suo capolavoro, è da sempre una pietra miliare della musica mondiale</a:t>
            </a:r>
          </a:p>
          <a:p>
            <a:endParaRPr lang="it-IT" sz="2800" b="1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21FD258-53C9-3244-88B9-4C36A8BC07BA}"/>
              </a:ext>
            </a:extLst>
          </p:cNvPr>
          <p:cNvSpPr txBox="1"/>
          <p:nvPr/>
        </p:nvSpPr>
        <p:spPr>
          <a:xfrm>
            <a:off x="437321" y="5864087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sz="3200" b="1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E9E4B378-0E51-4E56-171A-4B187F58B7C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630" r="9913"/>
          <a:stretch/>
        </p:blipFill>
        <p:spPr>
          <a:xfrm>
            <a:off x="7390496" y="0"/>
            <a:ext cx="480150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748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</TotalTime>
  <Words>1321</Words>
  <Application>Microsoft Macintosh PowerPoint</Application>
  <PresentationFormat>Widescreen</PresentationFormat>
  <Paragraphs>335</Paragraphs>
  <Slides>27</Slides>
  <Notes>27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35" baseType="lpstr">
      <vt:lpstr>Arial</vt:lpstr>
      <vt:lpstr>Baskerville</vt:lpstr>
      <vt:lpstr>Calibri</vt:lpstr>
      <vt:lpstr>Calibri Light</vt:lpstr>
      <vt:lpstr>Frank Ruhl Libre</vt:lpstr>
      <vt:lpstr>Roboto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Giovanni Belloni</dc:creator>
  <cp:lastModifiedBy>Giovanni Belloni</cp:lastModifiedBy>
  <cp:revision>34</cp:revision>
  <dcterms:created xsi:type="dcterms:W3CDTF">2023-08-12T09:22:16Z</dcterms:created>
  <dcterms:modified xsi:type="dcterms:W3CDTF">2024-01-15T10:39:14Z</dcterms:modified>
</cp:coreProperties>
</file>